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Open Sans" charset="1" panose="020B0606030504020204"/>
      <p:regular r:id="rId33"/>
    </p:embeddedFont>
    <p:embeddedFont>
      <p:font typeface="Open Sans Light" charset="1" panose="020B0306030504020204"/>
      <p:regular r:id="rId34"/>
    </p:embeddedFont>
    <p:embeddedFont>
      <p:font typeface="Open Sans Bold" charset="1" panose="020B0806030504020204"/>
      <p:regular r:id="rId35"/>
    </p:embeddedFont>
    <p:embeddedFont>
      <p:font typeface="Playfair Display Bold" charset="1" panose="00000000000000000000"/>
      <p:regular r:id="rId36"/>
    </p:embeddedFont>
    <p:embeddedFont>
      <p:font typeface="Calibri (MS) Bold" charset="1" panose="020F0702030404030204"/>
      <p:regular r:id="rId37"/>
    </p:embeddedFont>
    <p:embeddedFont>
      <p:font typeface="Open Sans Bold Italics" charset="1" panose="020B0806030504020204"/>
      <p:regular r:id="rId38"/>
    </p:embeddedFont>
    <p:embeddedFont>
      <p:font typeface="Calibri (MS)" charset="1" panose="020F05020202040302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5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slide1.xml><?xml version="1.0" encoding="utf-8"?>
<p:sld xmlns:p="http://schemas.openxmlformats.org/presentationml/2006/main" xmlns:a="http://schemas.openxmlformats.org/drawingml/2006/main">
  <p:cSld>
    <p:bg>
      <p:bgPr>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rot="0">
            <a:off x="1714500" y="6400193"/>
            <a:ext cx="1104900" cy="57150"/>
          </a:xfrm>
          <a:prstGeom prst="rect">
            <a:avLst/>
          </a:prstGeom>
          <a:solidFill>
            <a:srgbClr val="FFFFFF"/>
          </a:solidFill>
        </p:spPr>
      </p:sp>
      <p:sp>
        <p:nvSpPr>
          <p:cNvPr name="TextBox 3" id="3"/>
          <p:cNvSpPr txBox="true"/>
          <p:nvPr/>
        </p:nvSpPr>
        <p:spPr>
          <a:xfrm rot="0">
            <a:off x="1714500" y="2326925"/>
            <a:ext cx="12556037" cy="1828800"/>
          </a:xfrm>
          <a:prstGeom prst="rect">
            <a:avLst/>
          </a:prstGeom>
        </p:spPr>
        <p:txBody>
          <a:bodyPr anchor="t" rtlCol="false" tIns="0" lIns="0" bIns="0" rIns="0">
            <a:spAutoFit/>
          </a:bodyPr>
          <a:lstStyle/>
          <a:p>
            <a:pPr algn="l">
              <a:lnSpc>
                <a:spcPts val="7200"/>
              </a:lnSpc>
            </a:pPr>
            <a:r>
              <a:rPr lang="en-US" sz="6000">
                <a:solidFill>
                  <a:srgbClr val="6E0F2D"/>
                </a:solidFill>
                <a:latin typeface="Open Sans"/>
                <a:ea typeface="Open Sans"/>
                <a:cs typeface="Open Sans"/>
                <a:sym typeface="Open Sans"/>
              </a:rPr>
              <a:t>SCIENTIFIC COMPUTING FOR BUILDING ENGINEERING​</a:t>
            </a:r>
          </a:p>
        </p:txBody>
      </p:sp>
      <p:sp>
        <p:nvSpPr>
          <p:cNvPr name="TextBox 4" id="4"/>
          <p:cNvSpPr txBox="true"/>
          <p:nvPr/>
        </p:nvSpPr>
        <p:spPr>
          <a:xfrm rot="0">
            <a:off x="1714500" y="4575838"/>
            <a:ext cx="12556037" cy="1144905"/>
          </a:xfrm>
          <a:prstGeom prst="rect">
            <a:avLst/>
          </a:prstGeom>
        </p:spPr>
        <p:txBody>
          <a:bodyPr anchor="t" rtlCol="false" tIns="0" lIns="0" bIns="0" rIns="0">
            <a:spAutoFit/>
          </a:bodyPr>
          <a:lstStyle/>
          <a:p>
            <a:pPr algn="l">
              <a:lnSpc>
                <a:spcPts val="4620"/>
              </a:lnSpc>
              <a:spcBef>
                <a:spcPct val="0"/>
              </a:spcBef>
            </a:pPr>
            <a:r>
              <a:rPr lang="en-US" sz="3300">
                <a:solidFill>
                  <a:srgbClr val="6E0F2D"/>
                </a:solidFill>
                <a:latin typeface="Open Sans Light"/>
                <a:ea typeface="Open Sans Light"/>
                <a:cs typeface="Open Sans Light"/>
                <a:sym typeface="Open Sans Light"/>
              </a:rPr>
              <a:t>Final Presentation G14​</a:t>
            </a:r>
          </a:p>
          <a:p>
            <a:pPr algn="l">
              <a:lnSpc>
                <a:spcPts val="4620"/>
              </a:lnSpc>
              <a:spcBef>
                <a:spcPct val="0"/>
              </a:spcBef>
            </a:pPr>
            <a:r>
              <a:rPr lang="en-US" sz="3300">
                <a:solidFill>
                  <a:srgbClr val="6E0F2D"/>
                </a:solidFill>
                <a:latin typeface="Open Sans Light"/>
                <a:ea typeface="Open Sans Light"/>
                <a:cs typeface="Open Sans Light"/>
                <a:sym typeface="Open Sans Light"/>
              </a:rPr>
              <a:t>01 </a:t>
            </a:r>
            <a:r>
              <a:rPr lang="en-US" sz="3300">
                <a:solidFill>
                  <a:srgbClr val="6E0F2D"/>
                </a:solidFill>
                <a:latin typeface="Open Sans Light"/>
                <a:ea typeface="Open Sans Light"/>
                <a:cs typeface="Open Sans Light"/>
                <a:sym typeface="Open Sans Light"/>
              </a:rPr>
              <a:t>September 2025</a:t>
            </a:r>
            <a:r>
              <a:rPr lang="en-US" sz="3300">
                <a:solidFill>
                  <a:srgbClr val="6E0F2D"/>
                </a:solidFill>
                <a:latin typeface="Open Sans Light"/>
                <a:ea typeface="Open Sans Light"/>
                <a:cs typeface="Open Sans Light"/>
                <a:sym typeface="Open Sans Light"/>
              </a:rPr>
              <a:t>​</a:t>
            </a:r>
          </a:p>
        </p:txBody>
      </p:sp>
      <p:sp>
        <p:nvSpPr>
          <p:cNvPr name="TextBox 5" id="5"/>
          <p:cNvSpPr txBox="true"/>
          <p:nvPr/>
        </p:nvSpPr>
        <p:spPr>
          <a:xfrm rot="0">
            <a:off x="1714500" y="8769985"/>
            <a:ext cx="6839105" cy="488315"/>
          </a:xfrm>
          <a:prstGeom prst="rect">
            <a:avLst/>
          </a:prstGeom>
        </p:spPr>
        <p:txBody>
          <a:bodyPr anchor="t" rtlCol="false" tIns="0" lIns="0" bIns="0" rIns="0">
            <a:spAutoFit/>
          </a:bodyPr>
          <a:lstStyle/>
          <a:p>
            <a:pPr algn="l">
              <a:lnSpc>
                <a:spcPts val="1959"/>
              </a:lnSpc>
              <a:spcBef>
                <a:spcPct val="0"/>
              </a:spcBef>
            </a:pPr>
            <a:r>
              <a:rPr lang="en-US" sz="1399">
                <a:solidFill>
                  <a:srgbClr val="6E0F2D"/>
                </a:solidFill>
                <a:latin typeface="Open Sans"/>
                <a:ea typeface="Open Sans"/>
                <a:cs typeface="Open Sans"/>
                <a:sym typeface="Open Sans"/>
              </a:rPr>
              <a:t>POLITECNICO DI MILANO – SCIENTIFIC COMPUTING FOR BUILDING ENGINEERING </a:t>
            </a:r>
          </a:p>
          <a:p>
            <a:pPr algn="l">
              <a:lnSpc>
                <a:spcPts val="1959"/>
              </a:lnSpc>
              <a:spcBef>
                <a:spcPct val="0"/>
              </a:spcBef>
            </a:pPr>
            <a:r>
              <a:rPr lang="en-US" sz="1399">
                <a:solidFill>
                  <a:srgbClr val="6E0F2D"/>
                </a:solidFill>
                <a:latin typeface="Open Sans"/>
                <a:ea typeface="Open Sans"/>
                <a:cs typeface="Open Sans"/>
                <a:sym typeface="Open Sans"/>
              </a:rPr>
              <a:t>G14: FARNAZ VAFA – JACOPO GUERRINI – MOHAMMAD SHOJAEE – SALMA YANUAR​</a:t>
            </a:r>
          </a:p>
        </p:txBody>
      </p:sp>
      <p:sp>
        <p:nvSpPr>
          <p:cNvPr name="TextBox 6" id="6"/>
          <p:cNvSpPr txBox="true"/>
          <p:nvPr/>
        </p:nvSpPr>
        <p:spPr>
          <a:xfrm rot="0">
            <a:off x="10780696" y="8882062"/>
            <a:ext cx="3489841" cy="264160"/>
          </a:xfrm>
          <a:prstGeom prst="rect">
            <a:avLst/>
          </a:prstGeom>
        </p:spPr>
        <p:txBody>
          <a:bodyPr anchor="t" rtlCol="false" tIns="0" lIns="0" bIns="0" rIns="0">
            <a:spAutoFit/>
          </a:bodyPr>
          <a:lstStyle/>
          <a:p>
            <a:pPr algn="ctr">
              <a:lnSpc>
                <a:spcPts val="2239"/>
              </a:lnSpc>
              <a:spcBef>
                <a:spcPct val="0"/>
              </a:spcBef>
            </a:pPr>
            <a:r>
              <a:rPr lang="en-US" sz="1599">
                <a:solidFill>
                  <a:srgbClr val="6E0F2D"/>
                </a:solidFill>
                <a:latin typeface="Open Sans"/>
                <a:ea typeface="Open Sans"/>
                <a:cs typeface="Open Sans"/>
                <a:sym typeface="Open Sans"/>
              </a:rPr>
              <a:t>241022_SCBE_FinalPresentation_G14​</a:t>
            </a:r>
          </a:p>
        </p:txBody>
      </p:sp>
      <p:sp>
        <p:nvSpPr>
          <p:cNvPr name="AutoShape 7" id="7">
            <a:extLst>
              <a:ext uri="{C183D7F6-B498-43B3-948B-1728B52AA6E4}">
                <adec:decorative xmlns:adec="http://schemas.microsoft.com/office/drawing/2017/decorative" val="1"/>
              </a:ext>
            </a:extLst>
          </p:cNvPr>
          <p:cNvSpPr/>
          <p:nvPr/>
        </p:nvSpPr>
        <p:spPr>
          <a:xfrm rot="-5400000">
            <a:off x="9355028" y="9023667"/>
            <a:ext cx="624246" cy="9525"/>
          </a:xfrm>
          <a:prstGeom prst="rect">
            <a:avLst/>
          </a:prstGeom>
          <a:solidFill>
            <a:srgbClr val="2E2E2E"/>
          </a:solidFill>
        </p:spPr>
      </p:sp>
      <p:sp>
        <p:nvSpPr>
          <p:cNvPr name="TextBox 8" id="8"/>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10</a:t>
            </a:r>
          </a:p>
        </p:txBody>
      </p:sp>
      <p:grpSp>
        <p:nvGrpSpPr>
          <p:cNvPr name="Group 3" id="3"/>
          <p:cNvGrpSpPr/>
          <p:nvPr/>
        </p:nvGrpSpPr>
        <p:grpSpPr>
          <a:xfrm rot="0">
            <a:off x="1028700" y="1028700"/>
            <a:ext cx="7871612" cy="741057"/>
            <a:chOff x="0" y="0"/>
            <a:chExt cx="2073182" cy="195176"/>
          </a:xfrm>
        </p:grpSpPr>
        <p:sp>
          <p:nvSpPr>
            <p:cNvPr name="Freeform 4" id="4"/>
            <p:cNvSpPr/>
            <p:nvPr/>
          </p:nvSpPr>
          <p:spPr>
            <a:xfrm flipH="false" flipV="false" rot="0">
              <a:off x="0" y="0"/>
              <a:ext cx="2073182" cy="195176"/>
            </a:xfrm>
            <a:custGeom>
              <a:avLst/>
              <a:gdLst/>
              <a:ahLst/>
              <a:cxnLst/>
              <a:rect r="r" b="b" t="t" l="l"/>
              <a:pathLst>
                <a:path h="195176" w="2073182">
                  <a:moveTo>
                    <a:pt x="0" y="0"/>
                  </a:moveTo>
                  <a:lnTo>
                    <a:pt x="2073182" y="0"/>
                  </a:lnTo>
                  <a:lnTo>
                    <a:pt x="2073182" y="195176"/>
                  </a:lnTo>
                  <a:lnTo>
                    <a:pt x="0" y="195176"/>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5" id="5"/>
            <p:cNvSpPr txBox="true"/>
            <p:nvPr/>
          </p:nvSpPr>
          <p:spPr>
            <a:xfrm>
              <a:off x="0" y="-95250"/>
              <a:ext cx="2073182" cy="290426"/>
            </a:xfrm>
            <a:prstGeom prst="rect">
              <a:avLst/>
            </a:prstGeom>
          </p:spPr>
          <p:txBody>
            <a:bodyPr anchor="ctr" rtlCol="false" tIns="50800" lIns="50800" bIns="50800" rIns="50800"/>
            <a:lstStyle/>
            <a:p>
              <a:pPr algn="l">
                <a:lnSpc>
                  <a:spcPts val="3499"/>
                </a:lnSpc>
              </a:pPr>
              <a:r>
                <a:rPr lang="en-US" b="true" sz="2499">
                  <a:solidFill>
                    <a:srgbClr val="000000"/>
                  </a:solidFill>
                  <a:latin typeface="Calibri (MS) Bold"/>
                  <a:ea typeface="Calibri (MS) Bold"/>
                  <a:cs typeface="Calibri (MS) Bold"/>
                  <a:sym typeface="Calibri (MS) Bold"/>
                </a:rPr>
                <a:t>            OPTIMIZATION WITH POWELL ALGORITHM</a:t>
              </a:r>
            </a:p>
          </p:txBody>
        </p:sp>
      </p:grpSp>
      <p:grpSp>
        <p:nvGrpSpPr>
          <p:cNvPr name="Group 6" id="6"/>
          <p:cNvGrpSpPr/>
          <p:nvPr/>
        </p:nvGrpSpPr>
        <p:grpSpPr>
          <a:xfrm rot="0">
            <a:off x="1162255" y="1116123"/>
            <a:ext cx="549208" cy="566210"/>
            <a:chOff x="0" y="0"/>
            <a:chExt cx="788393" cy="812800"/>
          </a:xfrm>
        </p:grpSpPr>
        <p:sp>
          <p:nvSpPr>
            <p:cNvPr name="Freeform 7" id="7"/>
            <p:cNvSpPr/>
            <p:nvPr/>
          </p:nvSpPr>
          <p:spPr>
            <a:xfrm flipH="false" flipV="false" rot="0">
              <a:off x="0" y="0"/>
              <a:ext cx="788393" cy="812800"/>
            </a:xfrm>
            <a:custGeom>
              <a:avLst/>
              <a:gdLst/>
              <a:ahLst/>
              <a:cxnLst/>
              <a:rect r="r" b="b" t="t" l="l"/>
              <a:pathLst>
                <a:path h="812800" w="788393">
                  <a:moveTo>
                    <a:pt x="394197" y="0"/>
                  </a:moveTo>
                  <a:cubicBezTo>
                    <a:pt x="176488" y="0"/>
                    <a:pt x="0" y="181951"/>
                    <a:pt x="0" y="406400"/>
                  </a:cubicBezTo>
                  <a:cubicBezTo>
                    <a:pt x="0" y="630849"/>
                    <a:pt x="176488" y="812800"/>
                    <a:pt x="394197" y="812800"/>
                  </a:cubicBezTo>
                  <a:cubicBezTo>
                    <a:pt x="611905" y="812800"/>
                    <a:pt x="788393" y="630849"/>
                    <a:pt x="788393" y="406400"/>
                  </a:cubicBezTo>
                  <a:cubicBezTo>
                    <a:pt x="788393" y="181951"/>
                    <a:pt x="611905" y="0"/>
                    <a:pt x="394197" y="0"/>
                  </a:cubicBezTo>
                  <a:close/>
                </a:path>
              </a:pathLst>
            </a:custGeom>
            <a:solidFill>
              <a:srgbClr val="FFFFFF"/>
            </a:solidFill>
          </p:spPr>
        </p:sp>
        <p:sp>
          <p:nvSpPr>
            <p:cNvPr name="TextBox 8" id="8"/>
            <p:cNvSpPr txBox="true"/>
            <p:nvPr/>
          </p:nvSpPr>
          <p:spPr>
            <a:xfrm>
              <a:off x="73912" y="47625"/>
              <a:ext cx="640569"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4</a:t>
              </a:r>
            </a:p>
          </p:txBody>
        </p:sp>
      </p:grpSp>
      <p:sp>
        <p:nvSpPr>
          <p:cNvPr name="TextBox 9" id="9"/>
          <p:cNvSpPr txBox="true"/>
          <p:nvPr/>
        </p:nvSpPr>
        <p:spPr>
          <a:xfrm rot="0">
            <a:off x="1420563" y="2310765"/>
            <a:ext cx="7087887" cy="4070985"/>
          </a:xfrm>
          <a:prstGeom prst="rect">
            <a:avLst/>
          </a:prstGeom>
        </p:spPr>
        <p:txBody>
          <a:bodyPr anchor="t" rtlCol="false" tIns="0" lIns="0" bIns="0" rIns="0">
            <a:spAutoFit/>
          </a:bodyPr>
          <a:lstStyle/>
          <a:p>
            <a:pPr algn="just" marL="453388" indent="-226694" lvl="1">
              <a:lnSpc>
                <a:spcPts val="2939"/>
              </a:lnSpc>
              <a:buFont typeface="Arial"/>
              <a:buChar char="•"/>
            </a:pPr>
            <a:r>
              <a:rPr lang="en-US" sz="2099">
                <a:solidFill>
                  <a:srgbClr val="2E2E2E"/>
                </a:solidFill>
                <a:latin typeface="Open Sans"/>
                <a:ea typeface="Open Sans"/>
                <a:cs typeface="Open Sans"/>
                <a:sym typeface="Open Sans"/>
              </a:rPr>
              <a:t>Goal: Find L1 and θ that get close to 6000 kWh on Dec 21</a:t>
            </a:r>
          </a:p>
          <a:p>
            <a:pPr algn="just" marL="453388" indent="-226694" lvl="1">
              <a:lnSpc>
                <a:spcPts val="2939"/>
              </a:lnSpc>
              <a:buFont typeface="Arial"/>
              <a:buChar char="•"/>
            </a:pPr>
            <a:r>
              <a:rPr lang="en-US" sz="2099">
                <a:solidFill>
                  <a:srgbClr val="2E2E2E"/>
                </a:solidFill>
                <a:latin typeface="Open Sans"/>
                <a:ea typeface="Open Sans"/>
                <a:cs typeface="Open Sans"/>
                <a:sym typeface="Open Sans"/>
              </a:rPr>
              <a:t>Polynomial surface from emulator used in optimization</a:t>
            </a:r>
          </a:p>
          <a:p>
            <a:pPr algn="just" marL="453388" indent="-226694" lvl="1">
              <a:lnSpc>
                <a:spcPts val="2939"/>
              </a:lnSpc>
              <a:buFont typeface="Arial"/>
              <a:buChar char="•"/>
            </a:pPr>
            <a:r>
              <a:rPr lang="en-US" sz="2099">
                <a:solidFill>
                  <a:srgbClr val="2E2E2E"/>
                </a:solidFill>
                <a:latin typeface="Open Sans"/>
                <a:ea typeface="Open Sans"/>
                <a:cs typeface="Open Sans"/>
                <a:sym typeface="Open Sans"/>
              </a:rPr>
              <a:t>Error function:</a:t>
            </a:r>
          </a:p>
          <a:p>
            <a:pPr algn="just">
              <a:lnSpc>
                <a:spcPts val="2939"/>
              </a:lnSpc>
            </a:pPr>
          </a:p>
          <a:p>
            <a:pPr algn="just">
              <a:lnSpc>
                <a:spcPts val="2939"/>
              </a:lnSpc>
            </a:pPr>
          </a:p>
          <a:p>
            <a:pPr algn="just">
              <a:lnSpc>
                <a:spcPts val="2939"/>
              </a:lnSpc>
            </a:pPr>
          </a:p>
          <a:p>
            <a:pPr algn="just">
              <a:lnSpc>
                <a:spcPts val="2939"/>
              </a:lnSpc>
            </a:pPr>
            <a:r>
              <a:rPr lang="en-US" sz="2099">
                <a:solidFill>
                  <a:srgbClr val="2E2E2E"/>
                </a:solidFill>
                <a:latin typeface="Open Sans"/>
                <a:ea typeface="Open Sans"/>
                <a:cs typeface="Open Sans"/>
                <a:sym typeface="Open Sans"/>
              </a:rPr>
              <a:t>Solver: Powell’s algorithm (SciPy)</a:t>
            </a:r>
          </a:p>
          <a:p>
            <a:pPr algn="just" marL="453388" indent="-226694" lvl="1">
              <a:lnSpc>
                <a:spcPts val="2939"/>
              </a:lnSpc>
              <a:buFont typeface="Arial"/>
              <a:buChar char="•"/>
            </a:pPr>
            <a:r>
              <a:rPr lang="en-US" sz="2099">
                <a:solidFill>
                  <a:srgbClr val="2E2E2E"/>
                </a:solidFill>
                <a:latin typeface="Open Sans"/>
                <a:ea typeface="Open Sans"/>
                <a:cs typeface="Open Sans"/>
                <a:sym typeface="Open Sans"/>
              </a:rPr>
              <a:t>L1 ∈ [16, 23] meters</a:t>
            </a:r>
          </a:p>
          <a:p>
            <a:pPr algn="just" marL="453388" indent="-226694" lvl="1">
              <a:lnSpc>
                <a:spcPts val="2939"/>
              </a:lnSpc>
              <a:buFont typeface="Arial"/>
              <a:buChar char="•"/>
            </a:pPr>
            <a:r>
              <a:rPr lang="en-US" sz="2099">
                <a:solidFill>
                  <a:srgbClr val="2E2E2E"/>
                </a:solidFill>
                <a:latin typeface="Open Sans"/>
                <a:ea typeface="Open Sans"/>
                <a:cs typeface="Open Sans"/>
                <a:sym typeface="Open Sans"/>
              </a:rPr>
              <a:t>θ ∈ [10°, 120°]</a:t>
            </a:r>
          </a:p>
        </p:txBody>
      </p:sp>
      <p:sp>
        <p:nvSpPr>
          <p:cNvPr name="Freeform 10" id="10"/>
          <p:cNvSpPr/>
          <p:nvPr/>
        </p:nvSpPr>
        <p:spPr>
          <a:xfrm flipH="false" flipV="false" rot="0">
            <a:off x="2755452" y="4401454"/>
            <a:ext cx="4418109" cy="670658"/>
          </a:xfrm>
          <a:custGeom>
            <a:avLst/>
            <a:gdLst/>
            <a:ahLst/>
            <a:cxnLst/>
            <a:rect r="r" b="b" t="t" l="l"/>
            <a:pathLst>
              <a:path h="670658" w="4418109">
                <a:moveTo>
                  <a:pt x="0" y="0"/>
                </a:moveTo>
                <a:lnTo>
                  <a:pt x="4418108" y="0"/>
                </a:lnTo>
                <a:lnTo>
                  <a:pt x="4418108" y="670657"/>
                </a:lnTo>
                <a:lnTo>
                  <a:pt x="0" y="670657"/>
                </a:lnTo>
                <a:lnTo>
                  <a:pt x="0" y="0"/>
                </a:lnTo>
                <a:close/>
              </a:path>
            </a:pathLst>
          </a:custGeom>
          <a:blipFill>
            <a:blip r:embed="rId2"/>
            <a:stretch>
              <a:fillRect l="-1547" t="0" r="-1547" b="0"/>
            </a:stretch>
          </a:blipFill>
        </p:spPr>
      </p:sp>
      <p:sp>
        <p:nvSpPr>
          <p:cNvPr name="TextBox 11" id="11"/>
          <p:cNvSpPr txBox="true"/>
          <p:nvPr/>
        </p:nvSpPr>
        <p:spPr>
          <a:xfrm rot="0">
            <a:off x="1028700" y="7381875"/>
            <a:ext cx="7871612" cy="1099185"/>
          </a:xfrm>
          <a:prstGeom prst="rect">
            <a:avLst/>
          </a:prstGeom>
        </p:spPr>
        <p:txBody>
          <a:bodyPr anchor="t" rtlCol="false" tIns="0" lIns="0" bIns="0" rIns="0">
            <a:spAutoFit/>
          </a:bodyPr>
          <a:lstStyle/>
          <a:p>
            <a:pPr algn="just">
              <a:lnSpc>
                <a:spcPts val="2939"/>
              </a:lnSpc>
              <a:spcBef>
                <a:spcPct val="0"/>
              </a:spcBef>
            </a:pPr>
            <a:r>
              <a:rPr lang="en-US" sz="2099">
                <a:solidFill>
                  <a:srgbClr val="2E2E2E"/>
                </a:solidFill>
                <a:latin typeface="Open Sans"/>
                <a:ea typeface="Open Sans"/>
                <a:cs typeface="Open Sans"/>
                <a:sym typeface="Open Sans"/>
              </a:rPr>
              <a:t>Instead of maximizing a global peak, the optimizer finds the closest match to the required energy target, improving design realism</a:t>
            </a:r>
          </a:p>
        </p:txBody>
      </p:sp>
      <p:grpSp>
        <p:nvGrpSpPr>
          <p:cNvPr name="Group 12" id="12"/>
          <p:cNvGrpSpPr/>
          <p:nvPr/>
        </p:nvGrpSpPr>
        <p:grpSpPr>
          <a:xfrm rot="0">
            <a:off x="9387688" y="1028700"/>
            <a:ext cx="7871612" cy="741057"/>
            <a:chOff x="0" y="0"/>
            <a:chExt cx="2073182" cy="195176"/>
          </a:xfrm>
        </p:grpSpPr>
        <p:sp>
          <p:nvSpPr>
            <p:cNvPr name="Freeform 13" id="13"/>
            <p:cNvSpPr/>
            <p:nvPr/>
          </p:nvSpPr>
          <p:spPr>
            <a:xfrm flipH="false" flipV="false" rot="0">
              <a:off x="0" y="0"/>
              <a:ext cx="2073182" cy="195176"/>
            </a:xfrm>
            <a:custGeom>
              <a:avLst/>
              <a:gdLst/>
              <a:ahLst/>
              <a:cxnLst/>
              <a:rect r="r" b="b" t="t" l="l"/>
              <a:pathLst>
                <a:path h="195176" w="2073182">
                  <a:moveTo>
                    <a:pt x="0" y="0"/>
                  </a:moveTo>
                  <a:lnTo>
                    <a:pt x="2073182" y="0"/>
                  </a:lnTo>
                  <a:lnTo>
                    <a:pt x="2073182" y="195176"/>
                  </a:lnTo>
                  <a:lnTo>
                    <a:pt x="0" y="195176"/>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14" id="14"/>
            <p:cNvSpPr txBox="true"/>
            <p:nvPr/>
          </p:nvSpPr>
          <p:spPr>
            <a:xfrm>
              <a:off x="0" y="-85725"/>
              <a:ext cx="2073182" cy="280901"/>
            </a:xfrm>
            <a:prstGeom prst="rect">
              <a:avLst/>
            </a:prstGeom>
          </p:spPr>
          <p:txBody>
            <a:bodyPr anchor="ctr" rtlCol="false" tIns="50800" lIns="50800" bIns="50800" rIns="50800"/>
            <a:lstStyle/>
            <a:p>
              <a:pPr algn="l">
                <a:lnSpc>
                  <a:spcPts val="3079"/>
                </a:lnSpc>
              </a:pPr>
              <a:r>
                <a:rPr lang="en-US" b="true" sz="2199">
                  <a:solidFill>
                    <a:srgbClr val="000000"/>
                  </a:solidFill>
                  <a:latin typeface="Calibri (MS) Bold"/>
                  <a:ea typeface="Calibri (MS) Bold"/>
                  <a:cs typeface="Calibri (MS) Bold"/>
                  <a:sym typeface="Calibri (MS) Bold"/>
                </a:rPr>
                <a:t>            AUTOMATED GEOMETRY CONTROL AND DATA COLLECTION</a:t>
              </a:r>
            </a:p>
          </p:txBody>
        </p:sp>
      </p:grpSp>
      <p:sp>
        <p:nvSpPr>
          <p:cNvPr name="TextBox 15" id="15"/>
          <p:cNvSpPr txBox="true"/>
          <p:nvPr/>
        </p:nvSpPr>
        <p:spPr>
          <a:xfrm rot="0">
            <a:off x="9779550" y="2310765"/>
            <a:ext cx="7087887" cy="4442460"/>
          </a:xfrm>
          <a:prstGeom prst="rect">
            <a:avLst/>
          </a:prstGeom>
        </p:spPr>
        <p:txBody>
          <a:bodyPr anchor="t" rtlCol="false" tIns="0" lIns="0" bIns="0" rIns="0">
            <a:spAutoFit/>
          </a:bodyPr>
          <a:lstStyle/>
          <a:p>
            <a:pPr algn="just" marL="453388" indent="-226694" lvl="1">
              <a:lnSpc>
                <a:spcPts val="2939"/>
              </a:lnSpc>
              <a:buFont typeface="Arial"/>
              <a:buChar char="•"/>
            </a:pPr>
            <a:r>
              <a:rPr lang="en-US" sz="2099">
                <a:solidFill>
                  <a:srgbClr val="2E2E2E"/>
                </a:solidFill>
                <a:latin typeface="Open Sans"/>
                <a:ea typeface="Open Sans"/>
                <a:cs typeface="Open Sans"/>
                <a:sym typeface="Open Sans"/>
              </a:rPr>
              <a:t>Pyth</a:t>
            </a:r>
            <a:r>
              <a:rPr lang="en-US" sz="2099">
                <a:solidFill>
                  <a:srgbClr val="2E2E2E"/>
                </a:solidFill>
                <a:latin typeface="Open Sans"/>
                <a:ea typeface="Open Sans"/>
                <a:cs typeface="Open Sans"/>
                <a:sym typeface="Open Sans"/>
              </a:rPr>
              <a:t>on replaced manual Grasshopper inputs</a:t>
            </a:r>
          </a:p>
          <a:p>
            <a:pPr algn="just" marL="453388" indent="-226694" lvl="1">
              <a:lnSpc>
                <a:spcPts val="2939"/>
              </a:lnSpc>
              <a:buFont typeface="Arial"/>
              <a:buChar char="•"/>
            </a:pPr>
            <a:r>
              <a:rPr lang="en-US" sz="2099">
                <a:solidFill>
                  <a:srgbClr val="2E2E2E"/>
                </a:solidFill>
                <a:latin typeface="Open Sans"/>
                <a:ea typeface="Open Sans"/>
                <a:cs typeface="Open Sans"/>
                <a:sym typeface="Open Sans"/>
              </a:rPr>
              <a:t>L1 and top vertex coordinates calculated using math formulas</a:t>
            </a:r>
          </a:p>
          <a:p>
            <a:pPr algn="just" marL="453388" indent="-226694" lvl="1">
              <a:lnSpc>
                <a:spcPts val="2939"/>
              </a:lnSpc>
              <a:buFont typeface="Arial"/>
              <a:buChar char="•"/>
            </a:pPr>
            <a:r>
              <a:rPr lang="en-US" sz="2099">
                <a:solidFill>
                  <a:srgbClr val="2E2E2E"/>
                </a:solidFill>
                <a:latin typeface="Open Sans"/>
                <a:ea typeface="Open Sans"/>
                <a:cs typeface="Open Sans"/>
                <a:sym typeface="Open Sans"/>
              </a:rPr>
              <a:t>Geometry auto-updates to satisfy fixed perimeter</a:t>
            </a:r>
          </a:p>
          <a:p>
            <a:pPr algn="just" marL="453388" indent="-226694" lvl="1">
              <a:lnSpc>
                <a:spcPts val="2939"/>
              </a:lnSpc>
              <a:buFont typeface="Arial"/>
              <a:buChar char="•"/>
            </a:pPr>
            <a:r>
              <a:rPr lang="en-US" sz="2099">
                <a:solidFill>
                  <a:srgbClr val="2E2E2E"/>
                </a:solidFill>
                <a:latin typeface="Open Sans"/>
                <a:ea typeface="Open Sans"/>
                <a:cs typeface="Open Sans"/>
                <a:sym typeface="Open Sans"/>
              </a:rPr>
              <a:t>α kept fixed; L2 recalculated from L1</a:t>
            </a:r>
          </a:p>
          <a:p>
            <a:pPr algn="just" marL="453388" indent="-226694" lvl="1">
              <a:lnSpc>
                <a:spcPts val="2939"/>
              </a:lnSpc>
              <a:buFont typeface="Arial"/>
              <a:buChar char="•"/>
            </a:pPr>
            <a:r>
              <a:rPr lang="en-US" sz="2099">
                <a:solidFill>
                  <a:srgbClr val="2E2E2E"/>
                </a:solidFill>
                <a:latin typeface="Open Sans"/>
                <a:ea typeface="Open Sans"/>
                <a:cs typeface="Open Sans"/>
                <a:sym typeface="Open Sans"/>
              </a:rPr>
              <a:t>Script 1:</a:t>
            </a:r>
          </a:p>
          <a:p>
            <a:pPr algn="just" marL="906777" indent="-302259" lvl="2">
              <a:lnSpc>
                <a:spcPts val="2939"/>
              </a:lnSpc>
              <a:buFont typeface="Arial"/>
              <a:buChar char="⚬"/>
            </a:pPr>
            <a:r>
              <a:rPr lang="en-US" sz="2099">
                <a:solidFill>
                  <a:srgbClr val="2E2E2E"/>
                </a:solidFill>
                <a:latin typeface="Open Sans"/>
                <a:ea typeface="Open Sans"/>
                <a:cs typeface="Open Sans"/>
                <a:sym typeface="Open Sans"/>
              </a:rPr>
              <a:t>Controls L1, θ, floors, and location</a:t>
            </a:r>
          </a:p>
          <a:p>
            <a:pPr algn="just" marL="906777" indent="-302259" lvl="2">
              <a:lnSpc>
                <a:spcPts val="2939"/>
              </a:lnSpc>
              <a:buFont typeface="Arial"/>
              <a:buChar char="⚬"/>
            </a:pPr>
            <a:r>
              <a:rPr lang="en-US" sz="2099">
                <a:solidFill>
                  <a:srgbClr val="2E2E2E"/>
                </a:solidFill>
                <a:latin typeface="Open Sans"/>
                <a:ea typeface="Open Sans"/>
                <a:cs typeface="Open Sans"/>
                <a:sym typeface="Open Sans"/>
              </a:rPr>
              <a:t>Run and control by a trigger</a:t>
            </a:r>
          </a:p>
          <a:p>
            <a:pPr algn="just" marL="906777" indent="-302259" lvl="2">
              <a:lnSpc>
                <a:spcPts val="2939"/>
              </a:lnSpc>
              <a:buFont typeface="Arial"/>
              <a:buChar char="⚬"/>
            </a:pPr>
            <a:r>
              <a:rPr lang="en-US" sz="2099">
                <a:solidFill>
                  <a:srgbClr val="2E2E2E"/>
                </a:solidFill>
                <a:latin typeface="Open Sans"/>
                <a:ea typeface="Open Sans"/>
                <a:cs typeface="Open Sans"/>
                <a:sym typeface="Open Sans"/>
              </a:rPr>
              <a:t>Iterates over full range with delay</a:t>
            </a:r>
          </a:p>
          <a:p>
            <a:pPr algn="just" marL="453388" indent="-226694" lvl="1">
              <a:lnSpc>
                <a:spcPts val="2939"/>
              </a:lnSpc>
              <a:buFont typeface="Arial"/>
              <a:buChar char="•"/>
            </a:pPr>
            <a:r>
              <a:rPr lang="en-US" sz="2099">
                <a:solidFill>
                  <a:srgbClr val="2E2E2E"/>
                </a:solidFill>
                <a:latin typeface="Open Sans"/>
                <a:ea typeface="Open Sans"/>
                <a:cs typeface="Open Sans"/>
                <a:sym typeface="Open Sans"/>
              </a:rPr>
              <a:t>Script 2:</a:t>
            </a:r>
          </a:p>
          <a:p>
            <a:pPr algn="just" marL="906777" indent="-302259" lvl="2">
              <a:lnSpc>
                <a:spcPts val="2939"/>
              </a:lnSpc>
              <a:buFont typeface="Arial"/>
              <a:buChar char="⚬"/>
            </a:pPr>
            <a:r>
              <a:rPr lang="en-US" sz="2099">
                <a:solidFill>
                  <a:srgbClr val="2E2E2E"/>
                </a:solidFill>
                <a:latin typeface="Open Sans"/>
                <a:ea typeface="Open Sans"/>
                <a:cs typeface="Open Sans"/>
                <a:sym typeface="Open Sans"/>
              </a:rPr>
              <a:t>Collects total incident irradiation + surface area</a:t>
            </a:r>
          </a:p>
          <a:p>
            <a:pPr algn="just" marL="906777" indent="-302259" lvl="2">
              <a:lnSpc>
                <a:spcPts val="2939"/>
              </a:lnSpc>
              <a:buFont typeface="Arial"/>
              <a:buChar char="⚬"/>
            </a:pPr>
            <a:r>
              <a:rPr lang="en-US" sz="2099">
                <a:solidFill>
                  <a:srgbClr val="2E2E2E"/>
                </a:solidFill>
                <a:latin typeface="Open Sans"/>
                <a:ea typeface="Open Sans"/>
                <a:cs typeface="Open Sans"/>
                <a:sym typeface="Open Sans"/>
              </a:rPr>
              <a:t>Stores full dataset in CSV (6 values per row)</a:t>
            </a:r>
          </a:p>
        </p:txBody>
      </p:sp>
      <p:sp>
        <p:nvSpPr>
          <p:cNvPr name="TextBox 16" id="16"/>
          <p:cNvSpPr txBox="true"/>
          <p:nvPr/>
        </p:nvSpPr>
        <p:spPr>
          <a:xfrm rot="0">
            <a:off x="9387688" y="7299007"/>
            <a:ext cx="7871612" cy="1099185"/>
          </a:xfrm>
          <a:prstGeom prst="rect">
            <a:avLst/>
          </a:prstGeom>
        </p:spPr>
        <p:txBody>
          <a:bodyPr anchor="t" rtlCol="false" tIns="0" lIns="0" bIns="0" rIns="0">
            <a:spAutoFit/>
          </a:bodyPr>
          <a:lstStyle/>
          <a:p>
            <a:pPr algn="just">
              <a:lnSpc>
                <a:spcPts val="2939"/>
              </a:lnSpc>
              <a:spcBef>
                <a:spcPct val="0"/>
              </a:spcBef>
            </a:pPr>
            <a:r>
              <a:rPr lang="en-US" sz="2099">
                <a:solidFill>
                  <a:srgbClr val="2E2E2E"/>
                </a:solidFill>
                <a:latin typeface="Open Sans"/>
                <a:ea typeface="Open Sans"/>
                <a:cs typeface="Open Sans"/>
                <a:sym typeface="Open Sans"/>
              </a:rPr>
              <a:t>Py</a:t>
            </a:r>
            <a:r>
              <a:rPr lang="en-US" sz="2099">
                <a:solidFill>
                  <a:srgbClr val="2E2E2E"/>
                </a:solidFill>
                <a:latin typeface="Open Sans"/>
                <a:ea typeface="Open Sans"/>
                <a:cs typeface="Open Sans"/>
                <a:sym typeface="Open Sans"/>
              </a:rPr>
              <a:t>thon scripting reduced manual work, ensured consistency, and enabled large-scale testing of geometric and environmental combinations.</a:t>
            </a:r>
          </a:p>
        </p:txBody>
      </p:sp>
      <p:grpSp>
        <p:nvGrpSpPr>
          <p:cNvPr name="Group 17" id="17"/>
          <p:cNvGrpSpPr/>
          <p:nvPr/>
        </p:nvGrpSpPr>
        <p:grpSpPr>
          <a:xfrm rot="0">
            <a:off x="9496445" y="1116123"/>
            <a:ext cx="566210" cy="5662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5</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16230600"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Results : Parametric Modelling</a:t>
            </a:r>
          </a:p>
        </p:txBody>
      </p:sp>
      <p:sp>
        <p:nvSpPr>
          <p:cNvPr name="TextBox 3" id="3"/>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11</a:t>
            </a:r>
          </a:p>
        </p:txBody>
      </p:sp>
      <p:grpSp>
        <p:nvGrpSpPr>
          <p:cNvPr name="Group 4" id="4"/>
          <p:cNvGrpSpPr/>
          <p:nvPr/>
        </p:nvGrpSpPr>
        <p:grpSpPr>
          <a:xfrm rot="0">
            <a:off x="4342965" y="2917119"/>
            <a:ext cx="2990801" cy="6341181"/>
            <a:chOff x="0" y="0"/>
            <a:chExt cx="787701" cy="1670105"/>
          </a:xfrm>
        </p:grpSpPr>
        <p:sp>
          <p:nvSpPr>
            <p:cNvPr name="Freeform 5" id="5"/>
            <p:cNvSpPr/>
            <p:nvPr/>
          </p:nvSpPr>
          <p:spPr>
            <a:xfrm flipH="false" flipV="false" rot="0">
              <a:off x="0" y="0"/>
              <a:ext cx="787701" cy="1670105"/>
            </a:xfrm>
            <a:custGeom>
              <a:avLst/>
              <a:gdLst/>
              <a:ahLst/>
              <a:cxnLst/>
              <a:rect r="r" b="b" t="t" l="l"/>
              <a:pathLst>
                <a:path h="1670105" w="787701">
                  <a:moveTo>
                    <a:pt x="0" y="0"/>
                  </a:moveTo>
                  <a:lnTo>
                    <a:pt x="787701" y="0"/>
                  </a:lnTo>
                  <a:lnTo>
                    <a:pt x="787701" y="1670105"/>
                  </a:lnTo>
                  <a:lnTo>
                    <a:pt x="0" y="1670105"/>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6" id="6"/>
            <p:cNvSpPr txBox="true"/>
            <p:nvPr/>
          </p:nvSpPr>
          <p:spPr>
            <a:xfrm>
              <a:off x="0" y="-85725"/>
              <a:ext cx="787701" cy="1755830"/>
            </a:xfrm>
            <a:prstGeom prst="rect">
              <a:avLst/>
            </a:prstGeom>
          </p:spPr>
          <p:txBody>
            <a:bodyPr anchor="ctr" rtlCol="false" tIns="50800" lIns="50800" bIns="50800" rIns="50800"/>
            <a:lstStyle/>
            <a:p>
              <a:pPr algn="ctr">
                <a:lnSpc>
                  <a:spcPts val="2939"/>
                </a:lnSpc>
              </a:pPr>
            </a:p>
            <a:p>
              <a:pPr algn="ctr">
                <a:lnSpc>
                  <a:spcPts val="2939"/>
                </a:lnSpc>
              </a:pPr>
            </a:p>
            <a:p>
              <a:pPr algn="ctr">
                <a:lnSpc>
                  <a:spcPts val="2939"/>
                </a:lnSpc>
              </a:pPr>
            </a:p>
            <a:p>
              <a:pPr algn="ctr">
                <a:lnSpc>
                  <a:spcPts val="3499"/>
                </a:lnSpc>
              </a:pPr>
              <a:r>
                <a:rPr lang="en-US" sz="2499" b="true">
                  <a:solidFill>
                    <a:srgbClr val="000000"/>
                  </a:solidFill>
                  <a:latin typeface="Calibri (MS) Bold"/>
                  <a:ea typeface="Calibri (MS) Bold"/>
                  <a:cs typeface="Calibri (MS) Bold"/>
                  <a:sym typeface="Calibri (MS) Bold"/>
                </a:rPr>
                <a:t>Apply Progr</a:t>
              </a:r>
              <a:r>
                <a:rPr lang="en-US" sz="2499" b="true">
                  <a:solidFill>
                    <a:srgbClr val="000000"/>
                  </a:solidFill>
                  <a:latin typeface="Calibri (MS) Bold"/>
                  <a:ea typeface="Calibri (MS) Bold"/>
                  <a:cs typeface="Calibri (MS) Bold"/>
                  <a:sym typeface="Calibri (MS) Bold"/>
                </a:rPr>
                <a:t>essive Floor Rotation</a:t>
              </a:r>
            </a:p>
            <a:p>
              <a:pPr algn="ctr">
                <a:lnSpc>
                  <a:spcPts val="2939"/>
                </a:lnSpc>
              </a:pP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Mul</a:t>
              </a:r>
              <a:r>
                <a:rPr lang="en-US" sz="2099">
                  <a:solidFill>
                    <a:srgbClr val="000000"/>
                  </a:solidFill>
                  <a:latin typeface="Calibri (MS)"/>
                  <a:ea typeface="Calibri (MS)"/>
                  <a:cs typeface="Calibri (MS)"/>
                  <a:sym typeface="Calibri (MS)"/>
                </a:rPr>
                <a:t>tiply base angle θ by floor index to simulate twist.</a:t>
              </a:r>
            </a:p>
            <a:p>
              <a:pPr algn="l">
                <a:lnSpc>
                  <a:spcPts val="2939"/>
                </a:lnSpc>
              </a:pPr>
            </a:p>
            <a:p>
              <a:pPr algn="l">
                <a:lnSpc>
                  <a:spcPts val="2939"/>
                </a:lnSpc>
              </a:pP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Us</a:t>
              </a:r>
              <a:r>
                <a:rPr lang="en-US" sz="2099">
                  <a:solidFill>
                    <a:srgbClr val="000000"/>
                  </a:solidFill>
                  <a:latin typeface="Calibri (MS)"/>
                  <a:ea typeface="Calibri (MS)"/>
                  <a:cs typeface="Calibri (MS)"/>
                  <a:sym typeface="Calibri (MS)"/>
                </a:rPr>
                <a:t>e Rotate and DegToRad to apply rotation</a:t>
              </a:r>
            </a:p>
            <a:p>
              <a:pPr algn="l">
                <a:lnSpc>
                  <a:spcPts val="2939"/>
                </a:lnSpc>
              </a:pPr>
            </a:p>
            <a:p>
              <a:pPr algn="l">
                <a:lnSpc>
                  <a:spcPts val="2939"/>
                </a:lnSpc>
              </a:pPr>
            </a:p>
          </p:txBody>
        </p:sp>
      </p:grpSp>
      <p:grpSp>
        <p:nvGrpSpPr>
          <p:cNvPr name="Group 7" id="7"/>
          <p:cNvGrpSpPr/>
          <p:nvPr/>
        </p:nvGrpSpPr>
        <p:grpSpPr>
          <a:xfrm rot="0">
            <a:off x="4528002" y="3092886"/>
            <a:ext cx="566210" cy="5662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2</a:t>
              </a:r>
            </a:p>
          </p:txBody>
        </p:sp>
      </p:grpSp>
      <p:grpSp>
        <p:nvGrpSpPr>
          <p:cNvPr name="Group 10" id="10"/>
          <p:cNvGrpSpPr/>
          <p:nvPr/>
        </p:nvGrpSpPr>
        <p:grpSpPr>
          <a:xfrm rot="0">
            <a:off x="1028700" y="2917119"/>
            <a:ext cx="2990801" cy="6341181"/>
            <a:chOff x="0" y="0"/>
            <a:chExt cx="787701" cy="1670105"/>
          </a:xfrm>
        </p:grpSpPr>
        <p:sp>
          <p:nvSpPr>
            <p:cNvPr name="Freeform 11" id="11"/>
            <p:cNvSpPr/>
            <p:nvPr/>
          </p:nvSpPr>
          <p:spPr>
            <a:xfrm flipH="false" flipV="false" rot="0">
              <a:off x="0" y="0"/>
              <a:ext cx="787701" cy="1670105"/>
            </a:xfrm>
            <a:custGeom>
              <a:avLst/>
              <a:gdLst/>
              <a:ahLst/>
              <a:cxnLst/>
              <a:rect r="r" b="b" t="t" l="l"/>
              <a:pathLst>
                <a:path h="1670105" w="787701">
                  <a:moveTo>
                    <a:pt x="0" y="0"/>
                  </a:moveTo>
                  <a:lnTo>
                    <a:pt x="787701" y="0"/>
                  </a:lnTo>
                  <a:lnTo>
                    <a:pt x="787701" y="1670105"/>
                  </a:lnTo>
                  <a:lnTo>
                    <a:pt x="0" y="1670105"/>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12" id="12"/>
            <p:cNvSpPr txBox="true"/>
            <p:nvPr/>
          </p:nvSpPr>
          <p:spPr>
            <a:xfrm>
              <a:off x="0" y="-85725"/>
              <a:ext cx="787701" cy="1755830"/>
            </a:xfrm>
            <a:prstGeom prst="rect">
              <a:avLst/>
            </a:prstGeom>
          </p:spPr>
          <p:txBody>
            <a:bodyPr anchor="ctr" rtlCol="false" tIns="50800" lIns="50800" bIns="50800" rIns="50800"/>
            <a:lstStyle/>
            <a:p>
              <a:pPr algn="ctr">
                <a:lnSpc>
                  <a:spcPts val="2939"/>
                </a:lnSpc>
              </a:pPr>
            </a:p>
            <a:p>
              <a:pPr algn="ctr">
                <a:lnSpc>
                  <a:spcPts val="3499"/>
                </a:lnSpc>
              </a:pPr>
              <a:r>
                <a:rPr lang="en-US" sz="2499" b="true">
                  <a:solidFill>
                    <a:srgbClr val="000000"/>
                  </a:solidFill>
                  <a:latin typeface="Calibri (MS) Bold"/>
                  <a:ea typeface="Calibri (MS) Bold"/>
                  <a:cs typeface="Calibri (MS) Bold"/>
                  <a:sym typeface="Calibri (MS) Bold"/>
                </a:rPr>
                <a:t>Generate Tower Geometry</a:t>
              </a:r>
            </a:p>
            <a:p>
              <a:pPr algn="ctr">
                <a:lnSpc>
                  <a:spcPts val="2939"/>
                </a:lnSpc>
              </a:pP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Use the Series component to define Z-heights for each floor (every 4 meters).</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Apply Move to vertically stack identical pentagonal floor plates.</a:t>
              </a:r>
            </a:p>
          </p:txBody>
        </p:sp>
      </p:grpSp>
      <p:grpSp>
        <p:nvGrpSpPr>
          <p:cNvPr name="Group 13" id="13"/>
          <p:cNvGrpSpPr/>
          <p:nvPr/>
        </p:nvGrpSpPr>
        <p:grpSpPr>
          <a:xfrm rot="0">
            <a:off x="1166390" y="3092886"/>
            <a:ext cx="566210" cy="56621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1</a:t>
              </a:r>
            </a:p>
          </p:txBody>
        </p:sp>
      </p:grpSp>
      <p:grpSp>
        <p:nvGrpSpPr>
          <p:cNvPr name="Group 16" id="16"/>
          <p:cNvGrpSpPr/>
          <p:nvPr/>
        </p:nvGrpSpPr>
        <p:grpSpPr>
          <a:xfrm rot="0">
            <a:off x="10971882" y="2917119"/>
            <a:ext cx="2990801" cy="6341181"/>
            <a:chOff x="0" y="0"/>
            <a:chExt cx="787701" cy="1670105"/>
          </a:xfrm>
        </p:grpSpPr>
        <p:sp>
          <p:nvSpPr>
            <p:cNvPr name="Freeform 17" id="17"/>
            <p:cNvSpPr/>
            <p:nvPr/>
          </p:nvSpPr>
          <p:spPr>
            <a:xfrm flipH="false" flipV="false" rot="0">
              <a:off x="0" y="0"/>
              <a:ext cx="787701" cy="1670105"/>
            </a:xfrm>
            <a:custGeom>
              <a:avLst/>
              <a:gdLst/>
              <a:ahLst/>
              <a:cxnLst/>
              <a:rect r="r" b="b" t="t" l="l"/>
              <a:pathLst>
                <a:path h="1670105" w="787701">
                  <a:moveTo>
                    <a:pt x="0" y="0"/>
                  </a:moveTo>
                  <a:lnTo>
                    <a:pt x="787701" y="0"/>
                  </a:lnTo>
                  <a:lnTo>
                    <a:pt x="787701" y="1670105"/>
                  </a:lnTo>
                  <a:lnTo>
                    <a:pt x="0" y="1670105"/>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18" id="18"/>
            <p:cNvSpPr txBox="true"/>
            <p:nvPr/>
          </p:nvSpPr>
          <p:spPr>
            <a:xfrm>
              <a:off x="0" y="-85725"/>
              <a:ext cx="787701" cy="1755830"/>
            </a:xfrm>
            <a:prstGeom prst="rect">
              <a:avLst/>
            </a:prstGeom>
          </p:spPr>
          <p:txBody>
            <a:bodyPr anchor="ctr" rtlCol="false" tIns="50800" lIns="50800" bIns="50800" rIns="50800"/>
            <a:lstStyle/>
            <a:p>
              <a:pPr algn="ctr">
                <a:lnSpc>
                  <a:spcPts val="2939"/>
                </a:lnSpc>
              </a:pPr>
            </a:p>
            <a:p>
              <a:pPr algn="ctr">
                <a:lnSpc>
                  <a:spcPts val="3499"/>
                </a:lnSpc>
              </a:pPr>
              <a:r>
                <a:rPr lang="en-US" sz="2499" b="true">
                  <a:solidFill>
                    <a:srgbClr val="000000"/>
                  </a:solidFill>
                  <a:latin typeface="Calibri (MS) Bold"/>
                  <a:ea typeface="Calibri (MS) Bold"/>
                  <a:cs typeface="Calibri (MS) Bold"/>
                  <a:sym typeface="Calibri (MS) Bold"/>
                </a:rPr>
                <a:t>Calculat</a:t>
              </a:r>
              <a:r>
                <a:rPr lang="en-US" sz="2499" b="true">
                  <a:solidFill>
                    <a:srgbClr val="000000"/>
                  </a:solidFill>
                  <a:latin typeface="Calibri (MS) Bold"/>
                  <a:ea typeface="Calibri (MS) Bold"/>
                  <a:cs typeface="Calibri (MS) Bold"/>
                  <a:sym typeface="Calibri (MS) Bold"/>
                </a:rPr>
                <a:t>e Surface Area</a:t>
              </a:r>
            </a:p>
            <a:p>
              <a:pPr algn="ctr">
                <a:lnSpc>
                  <a:spcPts val="2939"/>
                </a:lnSpc>
              </a:pP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Use the Area component to calculate each face.</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Apply Mass Addition to sum values and get the total façade surface area.</a:t>
              </a:r>
            </a:p>
            <a:p>
              <a:pPr algn="l">
                <a:lnSpc>
                  <a:spcPts val="2939"/>
                </a:lnSpc>
              </a:pPr>
            </a:p>
          </p:txBody>
        </p:sp>
      </p:grpSp>
      <p:grpSp>
        <p:nvGrpSpPr>
          <p:cNvPr name="Group 19" id="19"/>
          <p:cNvGrpSpPr/>
          <p:nvPr/>
        </p:nvGrpSpPr>
        <p:grpSpPr>
          <a:xfrm rot="0">
            <a:off x="7657616" y="2917119"/>
            <a:ext cx="2990801" cy="6341181"/>
            <a:chOff x="0" y="0"/>
            <a:chExt cx="787701" cy="1670105"/>
          </a:xfrm>
        </p:grpSpPr>
        <p:sp>
          <p:nvSpPr>
            <p:cNvPr name="Freeform 20" id="20"/>
            <p:cNvSpPr/>
            <p:nvPr/>
          </p:nvSpPr>
          <p:spPr>
            <a:xfrm flipH="false" flipV="false" rot="0">
              <a:off x="0" y="0"/>
              <a:ext cx="787701" cy="1670105"/>
            </a:xfrm>
            <a:custGeom>
              <a:avLst/>
              <a:gdLst/>
              <a:ahLst/>
              <a:cxnLst/>
              <a:rect r="r" b="b" t="t" l="l"/>
              <a:pathLst>
                <a:path h="1670105" w="787701">
                  <a:moveTo>
                    <a:pt x="0" y="0"/>
                  </a:moveTo>
                  <a:lnTo>
                    <a:pt x="787701" y="0"/>
                  </a:lnTo>
                  <a:lnTo>
                    <a:pt x="787701" y="1670105"/>
                  </a:lnTo>
                  <a:lnTo>
                    <a:pt x="0" y="1670105"/>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21" id="21"/>
            <p:cNvSpPr txBox="true"/>
            <p:nvPr/>
          </p:nvSpPr>
          <p:spPr>
            <a:xfrm>
              <a:off x="0" y="-95250"/>
              <a:ext cx="787701" cy="1765355"/>
            </a:xfrm>
            <a:prstGeom prst="rect">
              <a:avLst/>
            </a:prstGeom>
          </p:spPr>
          <p:txBody>
            <a:bodyPr anchor="ctr" rtlCol="false" tIns="50800" lIns="50800" bIns="50800" rIns="50800"/>
            <a:lstStyle/>
            <a:p>
              <a:pPr algn="ctr">
                <a:lnSpc>
                  <a:spcPts val="3499"/>
                </a:lnSpc>
              </a:pPr>
              <a:r>
                <a:rPr lang="en-US" sz="2499" b="true">
                  <a:solidFill>
                    <a:srgbClr val="000000"/>
                  </a:solidFill>
                  <a:latin typeface="Calibri (MS) Bold"/>
                  <a:ea typeface="Calibri (MS) Bold"/>
                  <a:cs typeface="Calibri (MS) Bold"/>
                  <a:sym typeface="Calibri (MS) Bold"/>
                </a:rPr>
                <a:t>Cr</a:t>
              </a:r>
              <a:r>
                <a:rPr lang="en-US" sz="2499" b="true">
                  <a:solidFill>
                    <a:srgbClr val="000000"/>
                  </a:solidFill>
                  <a:latin typeface="Calibri (MS) Bold"/>
                  <a:ea typeface="Calibri (MS) Bold"/>
                  <a:cs typeface="Calibri (MS) Bold"/>
                  <a:sym typeface="Calibri (MS) Bold"/>
                </a:rPr>
                <a:t>eate Tower Shell</a:t>
              </a:r>
            </a:p>
            <a:p>
              <a:pPr algn="ctr">
                <a:lnSpc>
                  <a:spcPts val="2939"/>
                </a:lnSpc>
              </a:pP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Apply</a:t>
              </a:r>
              <a:r>
                <a:rPr lang="en-US" sz="2099">
                  <a:solidFill>
                    <a:srgbClr val="000000"/>
                  </a:solidFill>
                  <a:latin typeface="Calibri (MS)"/>
                  <a:ea typeface="Calibri (MS)"/>
                  <a:cs typeface="Calibri (MS)"/>
                  <a:sym typeface="Calibri (MS)"/>
                </a:rPr>
                <a:t> Loft to connect all floors into one continuous surface.</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Use Ca</a:t>
              </a:r>
              <a:r>
                <a:rPr lang="en-US" sz="2099">
                  <a:solidFill>
                    <a:srgbClr val="000000"/>
                  </a:solidFill>
                  <a:latin typeface="Calibri (MS)"/>
                  <a:ea typeface="Calibri (MS)"/>
                  <a:cs typeface="Calibri (MS)"/>
                  <a:sym typeface="Calibri (MS)"/>
                </a:rPr>
                <a:t>p Holes to close the geometry, forming a solid for analysis.</a:t>
              </a:r>
            </a:p>
            <a:p>
              <a:pPr algn="l">
                <a:lnSpc>
                  <a:spcPts val="2939"/>
                </a:lnSpc>
              </a:pPr>
            </a:p>
          </p:txBody>
        </p:sp>
      </p:grpSp>
      <p:grpSp>
        <p:nvGrpSpPr>
          <p:cNvPr name="Group 22" id="22"/>
          <p:cNvGrpSpPr/>
          <p:nvPr/>
        </p:nvGrpSpPr>
        <p:grpSpPr>
          <a:xfrm rot="0">
            <a:off x="7889901" y="3092886"/>
            <a:ext cx="566210" cy="5662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3</a:t>
              </a:r>
            </a:p>
          </p:txBody>
        </p:sp>
      </p:grpSp>
      <p:grpSp>
        <p:nvGrpSpPr>
          <p:cNvPr name="Group 25" id="25"/>
          <p:cNvGrpSpPr/>
          <p:nvPr/>
        </p:nvGrpSpPr>
        <p:grpSpPr>
          <a:xfrm rot="0">
            <a:off x="11251800" y="3092886"/>
            <a:ext cx="566210" cy="5662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4</a:t>
              </a:r>
            </a:p>
          </p:txBody>
        </p:sp>
      </p:grpSp>
      <p:grpSp>
        <p:nvGrpSpPr>
          <p:cNvPr name="Group 28" id="28"/>
          <p:cNvGrpSpPr/>
          <p:nvPr/>
        </p:nvGrpSpPr>
        <p:grpSpPr>
          <a:xfrm rot="0">
            <a:off x="14268499" y="2917119"/>
            <a:ext cx="2990801" cy="6341181"/>
            <a:chOff x="0" y="0"/>
            <a:chExt cx="787701" cy="1670105"/>
          </a:xfrm>
        </p:grpSpPr>
        <p:sp>
          <p:nvSpPr>
            <p:cNvPr name="Freeform 29" id="29"/>
            <p:cNvSpPr/>
            <p:nvPr/>
          </p:nvSpPr>
          <p:spPr>
            <a:xfrm flipH="false" flipV="false" rot="0">
              <a:off x="0" y="0"/>
              <a:ext cx="787701" cy="1670105"/>
            </a:xfrm>
            <a:custGeom>
              <a:avLst/>
              <a:gdLst/>
              <a:ahLst/>
              <a:cxnLst/>
              <a:rect r="r" b="b" t="t" l="l"/>
              <a:pathLst>
                <a:path h="1670105" w="787701">
                  <a:moveTo>
                    <a:pt x="0" y="0"/>
                  </a:moveTo>
                  <a:lnTo>
                    <a:pt x="787701" y="0"/>
                  </a:lnTo>
                  <a:lnTo>
                    <a:pt x="787701" y="1670105"/>
                  </a:lnTo>
                  <a:lnTo>
                    <a:pt x="0" y="1670105"/>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30" id="30"/>
            <p:cNvSpPr txBox="true"/>
            <p:nvPr/>
          </p:nvSpPr>
          <p:spPr>
            <a:xfrm>
              <a:off x="0" y="-85725"/>
              <a:ext cx="787701" cy="1755830"/>
            </a:xfrm>
            <a:prstGeom prst="rect">
              <a:avLst/>
            </a:prstGeom>
          </p:spPr>
          <p:txBody>
            <a:bodyPr anchor="ctr" rtlCol="false" tIns="50800" lIns="50800" bIns="50800" rIns="50800"/>
            <a:lstStyle/>
            <a:p>
              <a:pPr algn="ctr">
                <a:lnSpc>
                  <a:spcPts val="2939"/>
                </a:lnSpc>
              </a:pPr>
            </a:p>
            <a:p>
              <a:pPr algn="ctr">
                <a:lnSpc>
                  <a:spcPts val="2939"/>
                </a:lnSpc>
              </a:pPr>
            </a:p>
            <a:p>
              <a:pPr algn="ctr">
                <a:lnSpc>
                  <a:spcPts val="3499"/>
                </a:lnSpc>
              </a:pPr>
              <a:r>
                <a:rPr lang="en-US" sz="2499" b="true">
                  <a:solidFill>
                    <a:srgbClr val="000000"/>
                  </a:solidFill>
                  <a:latin typeface="Calibri (MS) Bold"/>
                  <a:ea typeface="Calibri (MS) Bold"/>
                  <a:cs typeface="Calibri (MS) Bold"/>
                  <a:sym typeface="Calibri (MS) Bold"/>
                </a:rPr>
                <a:t>Simul</a:t>
              </a:r>
              <a:r>
                <a:rPr lang="en-US" sz="2499" b="true">
                  <a:solidFill>
                    <a:srgbClr val="000000"/>
                  </a:solidFill>
                  <a:latin typeface="Calibri (MS) Bold"/>
                  <a:ea typeface="Calibri (MS) Bold"/>
                  <a:cs typeface="Calibri (MS) Bold"/>
                  <a:sym typeface="Calibri (MS) Bold"/>
                </a:rPr>
                <a:t>ate Solar Irradiation</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Import EPW climat</a:t>
              </a:r>
              <a:r>
                <a:rPr lang="en-US" sz="2099">
                  <a:solidFill>
                    <a:srgbClr val="000000"/>
                  </a:solidFill>
                  <a:latin typeface="Calibri (MS)"/>
                  <a:ea typeface="Calibri (MS)"/>
                  <a:cs typeface="Calibri (MS)"/>
                  <a:sym typeface="Calibri (MS)"/>
                </a:rPr>
                <a:t>e data (Malmö) via Ladybug.</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Convert geometry to mesh for per-face solar evaluation.</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Visua</a:t>
              </a:r>
              <a:r>
                <a:rPr lang="en-US" sz="2099">
                  <a:solidFill>
                    <a:srgbClr val="000000"/>
                  </a:solidFill>
                  <a:latin typeface="Calibri (MS)"/>
                  <a:ea typeface="Calibri (MS)"/>
                  <a:cs typeface="Calibri (MS)"/>
                  <a:sym typeface="Calibri (MS)"/>
                </a:rPr>
                <a:t>lize cumulative irradiation using Ladybug irradiation analysis, with color mapping</a:t>
              </a:r>
            </a:p>
          </p:txBody>
        </p:sp>
      </p:grpSp>
      <p:grpSp>
        <p:nvGrpSpPr>
          <p:cNvPr name="Group 31" id="31"/>
          <p:cNvGrpSpPr/>
          <p:nvPr/>
        </p:nvGrpSpPr>
        <p:grpSpPr>
          <a:xfrm rot="0">
            <a:off x="14613698" y="3092886"/>
            <a:ext cx="566210" cy="56621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3" id="33"/>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5</a:t>
              </a:r>
            </a:p>
          </p:txBody>
        </p:sp>
      </p:grpSp>
      <p:sp>
        <p:nvSpPr>
          <p:cNvPr name="Freeform 34" id="34"/>
          <p:cNvSpPr/>
          <p:nvPr/>
        </p:nvSpPr>
        <p:spPr>
          <a:xfrm flipH="false" flipV="false" rot="0">
            <a:off x="4556765" y="6722897"/>
            <a:ext cx="2563587" cy="300829"/>
          </a:xfrm>
          <a:custGeom>
            <a:avLst/>
            <a:gdLst/>
            <a:ahLst/>
            <a:cxnLst/>
            <a:rect r="r" b="b" t="t" l="l"/>
            <a:pathLst>
              <a:path h="300829" w="2563587">
                <a:moveTo>
                  <a:pt x="0" y="0"/>
                </a:moveTo>
                <a:lnTo>
                  <a:pt x="2563587" y="0"/>
                </a:lnTo>
                <a:lnTo>
                  <a:pt x="2563587" y="300830"/>
                </a:lnTo>
                <a:lnTo>
                  <a:pt x="0" y="30083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687566"/>
            <a:ext cx="5260338" cy="3028873"/>
            <a:chOff x="0" y="0"/>
            <a:chExt cx="1385439" cy="797728"/>
          </a:xfrm>
        </p:grpSpPr>
        <p:sp>
          <p:nvSpPr>
            <p:cNvPr name="Freeform 3" id="3"/>
            <p:cNvSpPr/>
            <p:nvPr/>
          </p:nvSpPr>
          <p:spPr>
            <a:xfrm flipH="false" flipV="false" rot="0">
              <a:off x="0" y="0"/>
              <a:ext cx="1385439" cy="797728"/>
            </a:xfrm>
            <a:custGeom>
              <a:avLst/>
              <a:gdLst/>
              <a:ahLst/>
              <a:cxnLst/>
              <a:rect r="r" b="b" t="t" l="l"/>
              <a:pathLst>
                <a:path h="797728" w="1385439">
                  <a:moveTo>
                    <a:pt x="0" y="0"/>
                  </a:moveTo>
                  <a:lnTo>
                    <a:pt x="1385439" y="0"/>
                  </a:lnTo>
                  <a:lnTo>
                    <a:pt x="1385439" y="797728"/>
                  </a:lnTo>
                  <a:lnTo>
                    <a:pt x="0" y="797728"/>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4" id="4"/>
            <p:cNvSpPr txBox="true"/>
            <p:nvPr/>
          </p:nvSpPr>
          <p:spPr>
            <a:xfrm>
              <a:off x="0" y="-95250"/>
              <a:ext cx="1385439" cy="892978"/>
            </a:xfrm>
            <a:prstGeom prst="rect">
              <a:avLst/>
            </a:prstGeom>
          </p:spPr>
          <p:txBody>
            <a:bodyPr anchor="ctr" rtlCol="false" tIns="50800" lIns="50800" bIns="50800" rIns="50800"/>
            <a:lstStyle/>
            <a:p>
              <a:pPr algn="ctr">
                <a:lnSpc>
                  <a:spcPts val="3499"/>
                </a:lnSpc>
              </a:pPr>
              <a:r>
                <a:rPr lang="en-US" sz="2499" b="true">
                  <a:solidFill>
                    <a:srgbClr val="000000"/>
                  </a:solidFill>
                  <a:latin typeface="Calibri (MS) Bold"/>
                  <a:ea typeface="Calibri (MS) Bold"/>
                  <a:cs typeface="Calibri (MS) Bold"/>
                  <a:sym typeface="Calibri (MS) Bold"/>
                </a:rPr>
                <a:t>Climate Setup</a:t>
              </a:r>
            </a:p>
            <a:p>
              <a:pPr algn="ctr">
                <a:lnSpc>
                  <a:spcPts val="3499"/>
                </a:lnSpc>
              </a:pP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Used EPW weather data for Malmö</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Simulated worst-case solar day: 21 December</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Targ</a:t>
              </a:r>
              <a:r>
                <a:rPr lang="en-US" sz="2099">
                  <a:solidFill>
                    <a:srgbClr val="000000"/>
                  </a:solidFill>
                  <a:latin typeface="Calibri (MS)"/>
                  <a:ea typeface="Calibri (MS)"/>
                  <a:cs typeface="Calibri (MS)"/>
                  <a:sym typeface="Calibri (MS)"/>
                </a:rPr>
                <a:t>et: 6000 kWh irradiation to meet energy needs year-round</a:t>
              </a:r>
            </a:p>
          </p:txBody>
        </p:sp>
      </p:grpSp>
      <p:grpSp>
        <p:nvGrpSpPr>
          <p:cNvPr name="Group 5" id="5"/>
          <p:cNvGrpSpPr/>
          <p:nvPr/>
        </p:nvGrpSpPr>
        <p:grpSpPr>
          <a:xfrm rot="0">
            <a:off x="1165236" y="2863334"/>
            <a:ext cx="561466" cy="566210"/>
            <a:chOff x="0" y="0"/>
            <a:chExt cx="805989" cy="812800"/>
          </a:xfrm>
        </p:grpSpPr>
        <p:sp>
          <p:nvSpPr>
            <p:cNvPr name="Freeform 6" id="6"/>
            <p:cNvSpPr/>
            <p:nvPr/>
          </p:nvSpPr>
          <p:spPr>
            <a:xfrm flipH="false" flipV="false" rot="0">
              <a:off x="0" y="0"/>
              <a:ext cx="805989" cy="812800"/>
            </a:xfrm>
            <a:custGeom>
              <a:avLst/>
              <a:gdLst/>
              <a:ahLst/>
              <a:cxnLst/>
              <a:rect r="r" b="b" t="t" l="l"/>
              <a:pathLst>
                <a:path h="812800" w="805989">
                  <a:moveTo>
                    <a:pt x="402994" y="0"/>
                  </a:moveTo>
                  <a:cubicBezTo>
                    <a:pt x="180427" y="0"/>
                    <a:pt x="0" y="181951"/>
                    <a:pt x="0" y="406400"/>
                  </a:cubicBezTo>
                  <a:cubicBezTo>
                    <a:pt x="0" y="630849"/>
                    <a:pt x="180427" y="812800"/>
                    <a:pt x="402994" y="812800"/>
                  </a:cubicBezTo>
                  <a:cubicBezTo>
                    <a:pt x="625562" y="812800"/>
                    <a:pt x="805989" y="630849"/>
                    <a:pt x="805989" y="406400"/>
                  </a:cubicBezTo>
                  <a:cubicBezTo>
                    <a:pt x="805989" y="181951"/>
                    <a:pt x="625562" y="0"/>
                    <a:pt x="402994" y="0"/>
                  </a:cubicBezTo>
                  <a:close/>
                </a:path>
              </a:pathLst>
            </a:custGeom>
            <a:solidFill>
              <a:srgbClr val="FFFFFF"/>
            </a:solidFill>
          </p:spPr>
        </p:sp>
        <p:sp>
          <p:nvSpPr>
            <p:cNvPr name="TextBox 7" id="7"/>
            <p:cNvSpPr txBox="true"/>
            <p:nvPr/>
          </p:nvSpPr>
          <p:spPr>
            <a:xfrm>
              <a:off x="75561" y="47625"/>
              <a:ext cx="654866"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1</a:t>
              </a:r>
            </a:p>
          </p:txBody>
        </p:sp>
      </p:grpSp>
      <p:grpSp>
        <p:nvGrpSpPr>
          <p:cNvPr name="Group 8" id="8"/>
          <p:cNvGrpSpPr/>
          <p:nvPr/>
        </p:nvGrpSpPr>
        <p:grpSpPr>
          <a:xfrm rot="0">
            <a:off x="6513831" y="2687566"/>
            <a:ext cx="5260338" cy="3028873"/>
            <a:chOff x="0" y="0"/>
            <a:chExt cx="1385439" cy="797728"/>
          </a:xfrm>
        </p:grpSpPr>
        <p:sp>
          <p:nvSpPr>
            <p:cNvPr name="Freeform 9" id="9"/>
            <p:cNvSpPr/>
            <p:nvPr/>
          </p:nvSpPr>
          <p:spPr>
            <a:xfrm flipH="false" flipV="false" rot="0">
              <a:off x="0" y="0"/>
              <a:ext cx="1385439" cy="797728"/>
            </a:xfrm>
            <a:custGeom>
              <a:avLst/>
              <a:gdLst/>
              <a:ahLst/>
              <a:cxnLst/>
              <a:rect r="r" b="b" t="t" l="l"/>
              <a:pathLst>
                <a:path h="797728" w="1385439">
                  <a:moveTo>
                    <a:pt x="0" y="0"/>
                  </a:moveTo>
                  <a:lnTo>
                    <a:pt x="1385439" y="0"/>
                  </a:lnTo>
                  <a:lnTo>
                    <a:pt x="1385439" y="797728"/>
                  </a:lnTo>
                  <a:lnTo>
                    <a:pt x="0" y="797728"/>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10" id="10"/>
            <p:cNvSpPr txBox="true"/>
            <p:nvPr/>
          </p:nvSpPr>
          <p:spPr>
            <a:xfrm>
              <a:off x="0" y="-95250"/>
              <a:ext cx="1385439" cy="892978"/>
            </a:xfrm>
            <a:prstGeom prst="rect">
              <a:avLst/>
            </a:prstGeom>
          </p:spPr>
          <p:txBody>
            <a:bodyPr anchor="ctr" rtlCol="false" tIns="50800" lIns="50800" bIns="50800" rIns="50800"/>
            <a:lstStyle/>
            <a:p>
              <a:pPr algn="ctr">
                <a:lnSpc>
                  <a:spcPts val="3499"/>
                </a:lnSpc>
              </a:pPr>
              <a:r>
                <a:rPr lang="en-US" sz="2499" b="true">
                  <a:solidFill>
                    <a:srgbClr val="000000"/>
                  </a:solidFill>
                  <a:latin typeface="Calibri (MS) Bold"/>
                  <a:ea typeface="Calibri (MS) Bold"/>
                  <a:cs typeface="Calibri (MS) Bold"/>
                  <a:sym typeface="Calibri (MS) Bold"/>
                </a:rPr>
                <a:t>     Solar Context &amp; Temperature</a:t>
              </a:r>
            </a:p>
            <a:p>
              <a:pPr algn="ctr">
                <a:lnSpc>
                  <a:spcPts val="2939"/>
                </a:lnSpc>
              </a:pP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Analyz</a:t>
              </a:r>
              <a:r>
                <a:rPr lang="en-US" sz="2099">
                  <a:solidFill>
                    <a:srgbClr val="000000"/>
                  </a:solidFill>
                  <a:latin typeface="Calibri (MS)"/>
                  <a:ea typeface="Calibri (MS)"/>
                  <a:cs typeface="Calibri (MS)"/>
                  <a:sym typeface="Calibri (MS)"/>
                </a:rPr>
                <a:t>ed dry bulb temperature distribution</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Coldest zones: North/Northeast</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Warmest exposure: South-facing</a:t>
              </a:r>
            </a:p>
            <a:p>
              <a:pPr algn="l">
                <a:lnSpc>
                  <a:spcPts val="2939"/>
                </a:lnSpc>
              </a:pPr>
            </a:p>
            <a:p>
              <a:pPr algn="l">
                <a:lnSpc>
                  <a:spcPts val="2939"/>
                </a:lnSpc>
              </a:pPr>
            </a:p>
          </p:txBody>
        </p:sp>
      </p:grpSp>
      <p:grpSp>
        <p:nvGrpSpPr>
          <p:cNvPr name="Group 11" id="11"/>
          <p:cNvGrpSpPr/>
          <p:nvPr/>
        </p:nvGrpSpPr>
        <p:grpSpPr>
          <a:xfrm rot="0">
            <a:off x="6621275" y="2863334"/>
            <a:ext cx="561466" cy="566210"/>
            <a:chOff x="0" y="0"/>
            <a:chExt cx="805989" cy="812800"/>
          </a:xfrm>
        </p:grpSpPr>
        <p:sp>
          <p:nvSpPr>
            <p:cNvPr name="Freeform 12" id="12"/>
            <p:cNvSpPr/>
            <p:nvPr/>
          </p:nvSpPr>
          <p:spPr>
            <a:xfrm flipH="false" flipV="false" rot="0">
              <a:off x="0" y="0"/>
              <a:ext cx="805989" cy="812800"/>
            </a:xfrm>
            <a:custGeom>
              <a:avLst/>
              <a:gdLst/>
              <a:ahLst/>
              <a:cxnLst/>
              <a:rect r="r" b="b" t="t" l="l"/>
              <a:pathLst>
                <a:path h="812800" w="805989">
                  <a:moveTo>
                    <a:pt x="402994" y="0"/>
                  </a:moveTo>
                  <a:cubicBezTo>
                    <a:pt x="180427" y="0"/>
                    <a:pt x="0" y="181951"/>
                    <a:pt x="0" y="406400"/>
                  </a:cubicBezTo>
                  <a:cubicBezTo>
                    <a:pt x="0" y="630849"/>
                    <a:pt x="180427" y="812800"/>
                    <a:pt x="402994" y="812800"/>
                  </a:cubicBezTo>
                  <a:cubicBezTo>
                    <a:pt x="625562" y="812800"/>
                    <a:pt x="805989" y="630849"/>
                    <a:pt x="805989" y="406400"/>
                  </a:cubicBezTo>
                  <a:cubicBezTo>
                    <a:pt x="805989" y="181951"/>
                    <a:pt x="625562" y="0"/>
                    <a:pt x="402994" y="0"/>
                  </a:cubicBezTo>
                  <a:close/>
                </a:path>
              </a:pathLst>
            </a:custGeom>
            <a:solidFill>
              <a:srgbClr val="FFFFFF"/>
            </a:solidFill>
          </p:spPr>
        </p:sp>
        <p:sp>
          <p:nvSpPr>
            <p:cNvPr name="TextBox 13" id="13"/>
            <p:cNvSpPr txBox="true"/>
            <p:nvPr/>
          </p:nvSpPr>
          <p:spPr>
            <a:xfrm>
              <a:off x="75561" y="47625"/>
              <a:ext cx="654866"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2</a:t>
              </a:r>
            </a:p>
          </p:txBody>
        </p:sp>
      </p:grpSp>
      <p:grpSp>
        <p:nvGrpSpPr>
          <p:cNvPr name="Group 14" id="14"/>
          <p:cNvGrpSpPr/>
          <p:nvPr/>
        </p:nvGrpSpPr>
        <p:grpSpPr>
          <a:xfrm rot="0">
            <a:off x="11998962" y="2687566"/>
            <a:ext cx="5260338" cy="3028873"/>
            <a:chOff x="0" y="0"/>
            <a:chExt cx="1385439" cy="797728"/>
          </a:xfrm>
        </p:grpSpPr>
        <p:sp>
          <p:nvSpPr>
            <p:cNvPr name="Freeform 15" id="15"/>
            <p:cNvSpPr/>
            <p:nvPr/>
          </p:nvSpPr>
          <p:spPr>
            <a:xfrm flipH="false" flipV="false" rot="0">
              <a:off x="0" y="0"/>
              <a:ext cx="1385439" cy="797728"/>
            </a:xfrm>
            <a:custGeom>
              <a:avLst/>
              <a:gdLst/>
              <a:ahLst/>
              <a:cxnLst/>
              <a:rect r="r" b="b" t="t" l="l"/>
              <a:pathLst>
                <a:path h="797728" w="1385439">
                  <a:moveTo>
                    <a:pt x="0" y="0"/>
                  </a:moveTo>
                  <a:lnTo>
                    <a:pt x="1385439" y="0"/>
                  </a:lnTo>
                  <a:lnTo>
                    <a:pt x="1385439" y="797728"/>
                  </a:lnTo>
                  <a:lnTo>
                    <a:pt x="0" y="797728"/>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16" id="16"/>
            <p:cNvSpPr txBox="true"/>
            <p:nvPr/>
          </p:nvSpPr>
          <p:spPr>
            <a:xfrm>
              <a:off x="0" y="-95250"/>
              <a:ext cx="1385439" cy="892978"/>
            </a:xfrm>
            <a:prstGeom prst="rect">
              <a:avLst/>
            </a:prstGeom>
          </p:spPr>
          <p:txBody>
            <a:bodyPr anchor="ctr" rtlCol="false" tIns="50800" lIns="50800" bIns="50800" rIns="50800"/>
            <a:lstStyle/>
            <a:p>
              <a:pPr algn="ctr">
                <a:lnSpc>
                  <a:spcPts val="3499"/>
                </a:lnSpc>
              </a:pPr>
              <a:r>
                <a:rPr lang="en-US" sz="2499" b="true">
                  <a:solidFill>
                    <a:srgbClr val="000000"/>
                  </a:solidFill>
                  <a:latin typeface="Calibri (MS) Bold"/>
                  <a:ea typeface="Calibri (MS) Bold"/>
                  <a:cs typeface="Calibri (MS) Bold"/>
                  <a:sym typeface="Calibri (MS) Bold"/>
                </a:rPr>
                <a:t>Radiation Contour Plot</a:t>
              </a:r>
            </a:p>
            <a:p>
              <a:pPr algn="ctr">
                <a:lnSpc>
                  <a:spcPts val="2939"/>
                </a:lnSpc>
              </a:pP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Hig</a:t>
              </a:r>
              <a:r>
                <a:rPr lang="en-US" sz="2099">
                  <a:solidFill>
                    <a:srgbClr val="000000"/>
                  </a:solidFill>
                  <a:latin typeface="Calibri (MS)"/>
                  <a:ea typeface="Calibri (MS)"/>
                  <a:cs typeface="Calibri (MS)"/>
                  <a:sym typeface="Calibri (MS)"/>
                </a:rPr>
                <a:t>hest irradiation at low rotation (10°–50°) and longer L1</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L1 &gt; 20 m gives consistently higher values</a:t>
              </a:r>
            </a:p>
            <a:p>
              <a:pPr algn="l">
                <a:lnSpc>
                  <a:spcPts val="2939"/>
                </a:lnSpc>
              </a:pPr>
            </a:p>
            <a:p>
              <a:pPr algn="l">
                <a:lnSpc>
                  <a:spcPts val="2939"/>
                </a:lnSpc>
              </a:pPr>
            </a:p>
          </p:txBody>
        </p:sp>
      </p:grpSp>
      <p:grpSp>
        <p:nvGrpSpPr>
          <p:cNvPr name="Group 17" id="17"/>
          <p:cNvGrpSpPr/>
          <p:nvPr/>
        </p:nvGrpSpPr>
        <p:grpSpPr>
          <a:xfrm rot="0">
            <a:off x="12135498" y="2863334"/>
            <a:ext cx="561466" cy="566210"/>
            <a:chOff x="0" y="0"/>
            <a:chExt cx="805989" cy="812800"/>
          </a:xfrm>
        </p:grpSpPr>
        <p:sp>
          <p:nvSpPr>
            <p:cNvPr name="Freeform 18" id="18"/>
            <p:cNvSpPr/>
            <p:nvPr/>
          </p:nvSpPr>
          <p:spPr>
            <a:xfrm flipH="false" flipV="false" rot="0">
              <a:off x="0" y="0"/>
              <a:ext cx="805989" cy="812800"/>
            </a:xfrm>
            <a:custGeom>
              <a:avLst/>
              <a:gdLst/>
              <a:ahLst/>
              <a:cxnLst/>
              <a:rect r="r" b="b" t="t" l="l"/>
              <a:pathLst>
                <a:path h="812800" w="805989">
                  <a:moveTo>
                    <a:pt x="402994" y="0"/>
                  </a:moveTo>
                  <a:cubicBezTo>
                    <a:pt x="180427" y="0"/>
                    <a:pt x="0" y="181951"/>
                    <a:pt x="0" y="406400"/>
                  </a:cubicBezTo>
                  <a:cubicBezTo>
                    <a:pt x="0" y="630849"/>
                    <a:pt x="180427" y="812800"/>
                    <a:pt x="402994" y="812800"/>
                  </a:cubicBezTo>
                  <a:cubicBezTo>
                    <a:pt x="625562" y="812800"/>
                    <a:pt x="805989" y="630849"/>
                    <a:pt x="805989" y="406400"/>
                  </a:cubicBezTo>
                  <a:cubicBezTo>
                    <a:pt x="805989" y="181951"/>
                    <a:pt x="625562" y="0"/>
                    <a:pt x="402994" y="0"/>
                  </a:cubicBezTo>
                  <a:close/>
                </a:path>
              </a:pathLst>
            </a:custGeom>
            <a:solidFill>
              <a:srgbClr val="FFFFFF"/>
            </a:solidFill>
          </p:spPr>
        </p:sp>
        <p:sp>
          <p:nvSpPr>
            <p:cNvPr name="TextBox 19" id="19"/>
            <p:cNvSpPr txBox="true"/>
            <p:nvPr/>
          </p:nvSpPr>
          <p:spPr>
            <a:xfrm>
              <a:off x="75561" y="47625"/>
              <a:ext cx="654866"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3</a:t>
              </a:r>
            </a:p>
          </p:txBody>
        </p:sp>
      </p:grpSp>
      <p:sp>
        <p:nvSpPr>
          <p:cNvPr name="Freeform 20" id="20"/>
          <p:cNvSpPr/>
          <p:nvPr/>
        </p:nvSpPr>
        <p:spPr>
          <a:xfrm flipH="false" flipV="false" rot="0">
            <a:off x="1367498" y="5931794"/>
            <a:ext cx="4582742" cy="3556059"/>
          </a:xfrm>
          <a:custGeom>
            <a:avLst/>
            <a:gdLst/>
            <a:ahLst/>
            <a:cxnLst/>
            <a:rect r="r" b="b" t="t" l="l"/>
            <a:pathLst>
              <a:path h="3556059" w="4582742">
                <a:moveTo>
                  <a:pt x="0" y="0"/>
                </a:moveTo>
                <a:lnTo>
                  <a:pt x="4582742" y="0"/>
                </a:lnTo>
                <a:lnTo>
                  <a:pt x="4582742" y="3556058"/>
                </a:lnTo>
                <a:lnTo>
                  <a:pt x="0" y="3556058"/>
                </a:lnTo>
                <a:lnTo>
                  <a:pt x="0" y="0"/>
                </a:lnTo>
                <a:close/>
              </a:path>
            </a:pathLst>
          </a:custGeom>
          <a:blipFill>
            <a:blip r:embed="rId2"/>
            <a:stretch>
              <a:fillRect l="0" t="0" r="0" b="0"/>
            </a:stretch>
          </a:blipFill>
        </p:spPr>
      </p:sp>
      <p:sp>
        <p:nvSpPr>
          <p:cNvPr name="Freeform 21" id="21"/>
          <p:cNvSpPr/>
          <p:nvPr/>
        </p:nvSpPr>
        <p:spPr>
          <a:xfrm flipH="false" flipV="false" rot="0">
            <a:off x="6513831" y="5849789"/>
            <a:ext cx="5260338" cy="3405537"/>
          </a:xfrm>
          <a:custGeom>
            <a:avLst/>
            <a:gdLst/>
            <a:ahLst/>
            <a:cxnLst/>
            <a:rect r="r" b="b" t="t" l="l"/>
            <a:pathLst>
              <a:path h="3405537" w="5260338">
                <a:moveTo>
                  <a:pt x="0" y="0"/>
                </a:moveTo>
                <a:lnTo>
                  <a:pt x="5260338" y="0"/>
                </a:lnTo>
                <a:lnTo>
                  <a:pt x="5260338" y="3405536"/>
                </a:lnTo>
                <a:lnTo>
                  <a:pt x="0" y="3405536"/>
                </a:lnTo>
                <a:lnTo>
                  <a:pt x="0" y="0"/>
                </a:lnTo>
                <a:close/>
              </a:path>
            </a:pathLst>
          </a:custGeom>
          <a:blipFill>
            <a:blip r:embed="rId3"/>
            <a:stretch>
              <a:fillRect l="0" t="0" r="0" b="0"/>
            </a:stretch>
          </a:blipFill>
        </p:spPr>
      </p:sp>
      <p:sp>
        <p:nvSpPr>
          <p:cNvPr name="Freeform 22" id="22"/>
          <p:cNvSpPr/>
          <p:nvPr/>
        </p:nvSpPr>
        <p:spPr>
          <a:xfrm flipH="false" flipV="false" rot="0">
            <a:off x="12461201" y="5872503"/>
            <a:ext cx="4335861" cy="3481047"/>
          </a:xfrm>
          <a:custGeom>
            <a:avLst/>
            <a:gdLst/>
            <a:ahLst/>
            <a:cxnLst/>
            <a:rect r="r" b="b" t="t" l="l"/>
            <a:pathLst>
              <a:path h="3481047" w="4335861">
                <a:moveTo>
                  <a:pt x="0" y="0"/>
                </a:moveTo>
                <a:lnTo>
                  <a:pt x="4335860" y="0"/>
                </a:lnTo>
                <a:lnTo>
                  <a:pt x="4335860" y="3481047"/>
                </a:lnTo>
                <a:lnTo>
                  <a:pt x="0" y="3481047"/>
                </a:lnTo>
                <a:lnTo>
                  <a:pt x="0" y="0"/>
                </a:lnTo>
                <a:close/>
              </a:path>
            </a:pathLst>
          </a:custGeom>
          <a:blipFill>
            <a:blip r:embed="rId4"/>
            <a:stretch>
              <a:fillRect l="0" t="0" r="0" b="0"/>
            </a:stretch>
          </a:blipFill>
        </p:spPr>
      </p:sp>
      <p:sp>
        <p:nvSpPr>
          <p:cNvPr name="TextBox 23" id="23"/>
          <p:cNvSpPr txBox="true"/>
          <p:nvPr/>
        </p:nvSpPr>
        <p:spPr>
          <a:xfrm rot="0">
            <a:off x="1028700" y="1019175"/>
            <a:ext cx="16230600"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Results : Radiation Analysis</a:t>
            </a:r>
          </a:p>
        </p:txBody>
      </p:sp>
      <p:sp>
        <p:nvSpPr>
          <p:cNvPr name="TextBox 24" id="24"/>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12</a:t>
            </a:r>
          </a:p>
        </p:txBody>
      </p:sp>
      <p:sp>
        <p:nvSpPr>
          <p:cNvPr name="TextBox 25" id="25"/>
          <p:cNvSpPr txBox="true"/>
          <p:nvPr/>
        </p:nvSpPr>
        <p:spPr>
          <a:xfrm rot="0">
            <a:off x="5693718" y="1959142"/>
            <a:ext cx="6900565"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Open Sans"/>
                <a:ea typeface="Open Sans"/>
                <a:cs typeface="Open Sans"/>
                <a:sym typeface="Open Sans"/>
              </a:rPr>
              <a:t>Performance Insight Through Climate-Based Simulation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74948" y="1028700"/>
            <a:ext cx="5260338" cy="3028873"/>
            <a:chOff x="0" y="0"/>
            <a:chExt cx="1385439" cy="797728"/>
          </a:xfrm>
        </p:grpSpPr>
        <p:sp>
          <p:nvSpPr>
            <p:cNvPr name="Freeform 3" id="3"/>
            <p:cNvSpPr/>
            <p:nvPr/>
          </p:nvSpPr>
          <p:spPr>
            <a:xfrm flipH="false" flipV="false" rot="0">
              <a:off x="0" y="0"/>
              <a:ext cx="1385439" cy="797728"/>
            </a:xfrm>
            <a:custGeom>
              <a:avLst/>
              <a:gdLst/>
              <a:ahLst/>
              <a:cxnLst/>
              <a:rect r="r" b="b" t="t" l="l"/>
              <a:pathLst>
                <a:path h="797728" w="1385439">
                  <a:moveTo>
                    <a:pt x="0" y="0"/>
                  </a:moveTo>
                  <a:lnTo>
                    <a:pt x="1385439" y="0"/>
                  </a:lnTo>
                  <a:lnTo>
                    <a:pt x="1385439" y="797728"/>
                  </a:lnTo>
                  <a:lnTo>
                    <a:pt x="0" y="797728"/>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4" id="4"/>
            <p:cNvSpPr txBox="true"/>
            <p:nvPr/>
          </p:nvSpPr>
          <p:spPr>
            <a:xfrm>
              <a:off x="0" y="-95250"/>
              <a:ext cx="1385439" cy="892978"/>
            </a:xfrm>
            <a:prstGeom prst="rect">
              <a:avLst/>
            </a:prstGeom>
          </p:spPr>
          <p:txBody>
            <a:bodyPr anchor="ctr" rtlCol="false" tIns="50800" lIns="50800" bIns="50800" rIns="50800"/>
            <a:lstStyle/>
            <a:p>
              <a:pPr algn="ctr">
                <a:lnSpc>
                  <a:spcPts val="3499"/>
                </a:lnSpc>
              </a:pPr>
              <a:r>
                <a:rPr lang="en-US" sz="2499" b="true">
                  <a:solidFill>
                    <a:srgbClr val="000000"/>
                  </a:solidFill>
                  <a:latin typeface="Calibri (MS) Bold"/>
                  <a:ea typeface="Calibri (MS) Bold"/>
                  <a:cs typeface="Calibri (MS) Bold"/>
                  <a:sym typeface="Calibri (MS) Bold"/>
                </a:rPr>
                <a:t>         Rotation Sensitivity (L1 = 23 m)</a:t>
              </a:r>
            </a:p>
            <a:p>
              <a:pPr algn="ctr">
                <a:lnSpc>
                  <a:spcPts val="3499"/>
                </a:lnSpc>
              </a:pP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S</a:t>
              </a:r>
              <a:r>
                <a:rPr lang="en-US" sz="2099">
                  <a:solidFill>
                    <a:srgbClr val="000000"/>
                  </a:solidFill>
                  <a:latin typeface="Calibri (MS)"/>
                  <a:ea typeface="Calibri (MS)"/>
                  <a:cs typeface="Calibri (MS)"/>
                  <a:sym typeface="Calibri (MS)"/>
                </a:rPr>
                <a:t>harp drop in performance after 50° rotation</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Confirms self-shadin</a:t>
              </a:r>
              <a:r>
                <a:rPr lang="en-US" sz="2099">
                  <a:solidFill>
                    <a:srgbClr val="000000"/>
                  </a:solidFill>
                  <a:latin typeface="Calibri (MS)"/>
                  <a:ea typeface="Calibri (MS)"/>
                  <a:cs typeface="Calibri (MS)"/>
                  <a:sym typeface="Calibri (MS)"/>
                </a:rPr>
                <a:t>g</a:t>
              </a:r>
              <a:r>
                <a:rPr lang="en-US" sz="2099">
                  <a:solidFill>
                    <a:srgbClr val="000000"/>
                  </a:solidFill>
                  <a:latin typeface="Calibri (MS)"/>
                  <a:ea typeface="Calibri (MS)"/>
                  <a:cs typeface="Calibri (MS)"/>
                  <a:sym typeface="Calibri (MS)"/>
                </a:rPr>
                <a:t> and misalignment at high angles</a:t>
              </a:r>
            </a:p>
          </p:txBody>
        </p:sp>
      </p:grpSp>
      <p:grpSp>
        <p:nvGrpSpPr>
          <p:cNvPr name="Group 5" id="5"/>
          <p:cNvGrpSpPr/>
          <p:nvPr/>
        </p:nvGrpSpPr>
        <p:grpSpPr>
          <a:xfrm rot="0">
            <a:off x="1211484" y="1204467"/>
            <a:ext cx="561466" cy="566210"/>
            <a:chOff x="0" y="0"/>
            <a:chExt cx="805989" cy="812800"/>
          </a:xfrm>
        </p:grpSpPr>
        <p:sp>
          <p:nvSpPr>
            <p:cNvPr name="Freeform 6" id="6"/>
            <p:cNvSpPr/>
            <p:nvPr/>
          </p:nvSpPr>
          <p:spPr>
            <a:xfrm flipH="false" flipV="false" rot="0">
              <a:off x="0" y="0"/>
              <a:ext cx="805989" cy="812800"/>
            </a:xfrm>
            <a:custGeom>
              <a:avLst/>
              <a:gdLst/>
              <a:ahLst/>
              <a:cxnLst/>
              <a:rect r="r" b="b" t="t" l="l"/>
              <a:pathLst>
                <a:path h="812800" w="805989">
                  <a:moveTo>
                    <a:pt x="402994" y="0"/>
                  </a:moveTo>
                  <a:cubicBezTo>
                    <a:pt x="180427" y="0"/>
                    <a:pt x="0" y="181951"/>
                    <a:pt x="0" y="406400"/>
                  </a:cubicBezTo>
                  <a:cubicBezTo>
                    <a:pt x="0" y="630849"/>
                    <a:pt x="180427" y="812800"/>
                    <a:pt x="402994" y="812800"/>
                  </a:cubicBezTo>
                  <a:cubicBezTo>
                    <a:pt x="625562" y="812800"/>
                    <a:pt x="805989" y="630849"/>
                    <a:pt x="805989" y="406400"/>
                  </a:cubicBezTo>
                  <a:cubicBezTo>
                    <a:pt x="805989" y="181951"/>
                    <a:pt x="625562" y="0"/>
                    <a:pt x="402994" y="0"/>
                  </a:cubicBezTo>
                  <a:close/>
                </a:path>
              </a:pathLst>
            </a:custGeom>
            <a:solidFill>
              <a:srgbClr val="FFFFFF"/>
            </a:solidFill>
          </p:spPr>
        </p:sp>
        <p:sp>
          <p:nvSpPr>
            <p:cNvPr name="TextBox 7" id="7"/>
            <p:cNvSpPr txBox="true"/>
            <p:nvPr/>
          </p:nvSpPr>
          <p:spPr>
            <a:xfrm>
              <a:off x="75561" y="47625"/>
              <a:ext cx="654866"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4</a:t>
              </a:r>
            </a:p>
          </p:txBody>
        </p:sp>
      </p:grpSp>
      <p:grpSp>
        <p:nvGrpSpPr>
          <p:cNvPr name="Group 8" id="8"/>
          <p:cNvGrpSpPr/>
          <p:nvPr/>
        </p:nvGrpSpPr>
        <p:grpSpPr>
          <a:xfrm rot="0">
            <a:off x="6560079" y="1028700"/>
            <a:ext cx="5260338" cy="3028873"/>
            <a:chOff x="0" y="0"/>
            <a:chExt cx="1385439" cy="797728"/>
          </a:xfrm>
        </p:grpSpPr>
        <p:sp>
          <p:nvSpPr>
            <p:cNvPr name="Freeform 9" id="9"/>
            <p:cNvSpPr/>
            <p:nvPr/>
          </p:nvSpPr>
          <p:spPr>
            <a:xfrm flipH="false" flipV="false" rot="0">
              <a:off x="0" y="0"/>
              <a:ext cx="1385439" cy="797728"/>
            </a:xfrm>
            <a:custGeom>
              <a:avLst/>
              <a:gdLst/>
              <a:ahLst/>
              <a:cxnLst/>
              <a:rect r="r" b="b" t="t" l="l"/>
              <a:pathLst>
                <a:path h="797728" w="1385439">
                  <a:moveTo>
                    <a:pt x="0" y="0"/>
                  </a:moveTo>
                  <a:lnTo>
                    <a:pt x="1385439" y="0"/>
                  </a:lnTo>
                  <a:lnTo>
                    <a:pt x="1385439" y="797728"/>
                  </a:lnTo>
                  <a:lnTo>
                    <a:pt x="0" y="797728"/>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10" id="10"/>
            <p:cNvSpPr txBox="true"/>
            <p:nvPr/>
          </p:nvSpPr>
          <p:spPr>
            <a:xfrm>
              <a:off x="0" y="-95250"/>
              <a:ext cx="1385439" cy="892978"/>
            </a:xfrm>
            <a:prstGeom prst="rect">
              <a:avLst/>
            </a:prstGeom>
          </p:spPr>
          <p:txBody>
            <a:bodyPr anchor="ctr" rtlCol="false" tIns="50800" lIns="50800" bIns="50800" rIns="50800"/>
            <a:lstStyle/>
            <a:p>
              <a:pPr algn="ctr">
                <a:lnSpc>
                  <a:spcPts val="3499"/>
                </a:lnSpc>
              </a:pPr>
              <a:r>
                <a:rPr lang="en-US" sz="2499" b="true">
                  <a:solidFill>
                    <a:srgbClr val="000000"/>
                  </a:solidFill>
                  <a:latin typeface="Calibri (MS) Bold"/>
                  <a:ea typeface="Calibri (MS) Bold"/>
                  <a:cs typeface="Calibri (MS) Bold"/>
                  <a:sym typeface="Calibri (MS) Bold"/>
                </a:rPr>
                <a:t>Heatmap Visualization</a:t>
              </a:r>
            </a:p>
            <a:p>
              <a:pPr algn="ctr">
                <a:lnSpc>
                  <a:spcPts val="3499"/>
                </a:lnSpc>
              </a:pP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Visualiz</a:t>
              </a:r>
              <a:r>
                <a:rPr lang="en-US" sz="2099">
                  <a:solidFill>
                    <a:srgbClr val="000000"/>
                  </a:solidFill>
                  <a:latin typeface="Calibri (MS)"/>
                  <a:ea typeface="Calibri (MS)"/>
                  <a:cs typeface="Calibri (MS)"/>
                  <a:sym typeface="Calibri (MS)"/>
                </a:rPr>
                <a:t>es performance gradient</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Red zone (top-left) = best config (low rotation, high L1)</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S</a:t>
              </a:r>
              <a:r>
                <a:rPr lang="en-US" sz="2099">
                  <a:solidFill>
                    <a:srgbClr val="000000"/>
                  </a:solidFill>
                  <a:latin typeface="Calibri (MS)"/>
                  <a:ea typeface="Calibri (MS)"/>
                  <a:cs typeface="Calibri (MS)"/>
                  <a:sym typeface="Calibri (MS)"/>
                </a:rPr>
                <a:t>teep drop-off beyond 60°</a:t>
              </a:r>
            </a:p>
          </p:txBody>
        </p:sp>
      </p:grpSp>
      <p:grpSp>
        <p:nvGrpSpPr>
          <p:cNvPr name="Group 11" id="11"/>
          <p:cNvGrpSpPr/>
          <p:nvPr/>
        </p:nvGrpSpPr>
        <p:grpSpPr>
          <a:xfrm rot="0">
            <a:off x="6667523" y="1204467"/>
            <a:ext cx="561466" cy="566210"/>
            <a:chOff x="0" y="0"/>
            <a:chExt cx="805989" cy="812800"/>
          </a:xfrm>
        </p:grpSpPr>
        <p:sp>
          <p:nvSpPr>
            <p:cNvPr name="Freeform 12" id="12"/>
            <p:cNvSpPr/>
            <p:nvPr/>
          </p:nvSpPr>
          <p:spPr>
            <a:xfrm flipH="false" flipV="false" rot="0">
              <a:off x="0" y="0"/>
              <a:ext cx="805989" cy="812800"/>
            </a:xfrm>
            <a:custGeom>
              <a:avLst/>
              <a:gdLst/>
              <a:ahLst/>
              <a:cxnLst/>
              <a:rect r="r" b="b" t="t" l="l"/>
              <a:pathLst>
                <a:path h="812800" w="805989">
                  <a:moveTo>
                    <a:pt x="402994" y="0"/>
                  </a:moveTo>
                  <a:cubicBezTo>
                    <a:pt x="180427" y="0"/>
                    <a:pt x="0" y="181951"/>
                    <a:pt x="0" y="406400"/>
                  </a:cubicBezTo>
                  <a:cubicBezTo>
                    <a:pt x="0" y="630849"/>
                    <a:pt x="180427" y="812800"/>
                    <a:pt x="402994" y="812800"/>
                  </a:cubicBezTo>
                  <a:cubicBezTo>
                    <a:pt x="625562" y="812800"/>
                    <a:pt x="805989" y="630849"/>
                    <a:pt x="805989" y="406400"/>
                  </a:cubicBezTo>
                  <a:cubicBezTo>
                    <a:pt x="805989" y="181951"/>
                    <a:pt x="625562" y="0"/>
                    <a:pt x="402994" y="0"/>
                  </a:cubicBezTo>
                  <a:close/>
                </a:path>
              </a:pathLst>
            </a:custGeom>
            <a:solidFill>
              <a:srgbClr val="FFFFFF"/>
            </a:solidFill>
          </p:spPr>
        </p:sp>
        <p:sp>
          <p:nvSpPr>
            <p:cNvPr name="TextBox 13" id="13"/>
            <p:cNvSpPr txBox="true"/>
            <p:nvPr/>
          </p:nvSpPr>
          <p:spPr>
            <a:xfrm>
              <a:off x="75561" y="47625"/>
              <a:ext cx="654866"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5</a:t>
              </a:r>
            </a:p>
          </p:txBody>
        </p:sp>
      </p:grpSp>
      <p:grpSp>
        <p:nvGrpSpPr>
          <p:cNvPr name="Group 14" id="14"/>
          <p:cNvGrpSpPr/>
          <p:nvPr/>
        </p:nvGrpSpPr>
        <p:grpSpPr>
          <a:xfrm rot="0">
            <a:off x="12045211" y="1028700"/>
            <a:ext cx="5260338" cy="3028873"/>
            <a:chOff x="0" y="0"/>
            <a:chExt cx="1385439" cy="797728"/>
          </a:xfrm>
        </p:grpSpPr>
        <p:sp>
          <p:nvSpPr>
            <p:cNvPr name="Freeform 15" id="15"/>
            <p:cNvSpPr/>
            <p:nvPr/>
          </p:nvSpPr>
          <p:spPr>
            <a:xfrm flipH="false" flipV="false" rot="0">
              <a:off x="0" y="0"/>
              <a:ext cx="1385439" cy="797728"/>
            </a:xfrm>
            <a:custGeom>
              <a:avLst/>
              <a:gdLst/>
              <a:ahLst/>
              <a:cxnLst/>
              <a:rect r="r" b="b" t="t" l="l"/>
              <a:pathLst>
                <a:path h="797728" w="1385439">
                  <a:moveTo>
                    <a:pt x="0" y="0"/>
                  </a:moveTo>
                  <a:lnTo>
                    <a:pt x="1385439" y="0"/>
                  </a:lnTo>
                  <a:lnTo>
                    <a:pt x="1385439" y="797728"/>
                  </a:lnTo>
                  <a:lnTo>
                    <a:pt x="0" y="797728"/>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16" id="16"/>
            <p:cNvSpPr txBox="true"/>
            <p:nvPr/>
          </p:nvSpPr>
          <p:spPr>
            <a:xfrm>
              <a:off x="0" y="-95250"/>
              <a:ext cx="1385439" cy="892978"/>
            </a:xfrm>
            <a:prstGeom prst="rect">
              <a:avLst/>
            </a:prstGeom>
          </p:spPr>
          <p:txBody>
            <a:bodyPr anchor="ctr" rtlCol="false" tIns="50800" lIns="50800" bIns="50800" rIns="50800"/>
            <a:lstStyle/>
            <a:p>
              <a:pPr algn="ctr">
                <a:lnSpc>
                  <a:spcPts val="3499"/>
                </a:lnSpc>
              </a:pPr>
              <a:r>
                <a:rPr lang="en-US" sz="2499" b="true">
                  <a:solidFill>
                    <a:srgbClr val="000000"/>
                  </a:solidFill>
                  <a:latin typeface="Calibri (MS) Bold"/>
                  <a:ea typeface="Calibri (MS) Bold"/>
                  <a:cs typeface="Calibri (MS) Bold"/>
                  <a:sym typeface="Calibri (MS) Bold"/>
                </a:rPr>
                <a:t>3D Surface Plot</a:t>
              </a:r>
            </a:p>
            <a:p>
              <a:pPr algn="ctr">
                <a:lnSpc>
                  <a:spcPts val="2939"/>
                </a:lnSpc>
              </a:pPr>
            </a:p>
            <a:p>
              <a:pPr algn="ctr">
                <a:lnSpc>
                  <a:spcPts val="2939"/>
                </a:lnSpc>
              </a:pP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Cl</a:t>
              </a:r>
              <a:r>
                <a:rPr lang="en-US" sz="2099">
                  <a:solidFill>
                    <a:srgbClr val="000000"/>
                  </a:solidFill>
                  <a:latin typeface="Calibri (MS)"/>
                  <a:ea typeface="Calibri (MS)"/>
                  <a:cs typeface="Calibri (MS)"/>
                  <a:sym typeface="Calibri (MS)"/>
                </a:rPr>
                <a:t>ear peak at L1 = 23 m, θ = 10°</a:t>
              </a:r>
            </a:p>
            <a:p>
              <a:pPr algn="l" marL="453388" indent="-226694" lvl="1">
                <a:lnSpc>
                  <a:spcPts val="2939"/>
                </a:lnSpc>
                <a:buFont typeface="Arial"/>
                <a:buChar char="•"/>
              </a:pPr>
              <a:r>
                <a:rPr lang="en-US" sz="2099">
                  <a:solidFill>
                    <a:srgbClr val="000000"/>
                  </a:solidFill>
                  <a:latin typeface="Calibri (MS)"/>
                  <a:ea typeface="Calibri (MS)"/>
                  <a:cs typeface="Calibri (MS)"/>
                  <a:sym typeface="Calibri (MS)"/>
                </a:rPr>
                <a:t>Decline along rotation axis = high impact of twisting</a:t>
              </a:r>
            </a:p>
          </p:txBody>
        </p:sp>
      </p:grpSp>
      <p:grpSp>
        <p:nvGrpSpPr>
          <p:cNvPr name="Group 17" id="17"/>
          <p:cNvGrpSpPr/>
          <p:nvPr/>
        </p:nvGrpSpPr>
        <p:grpSpPr>
          <a:xfrm rot="0">
            <a:off x="12181747" y="1204467"/>
            <a:ext cx="561466" cy="566210"/>
            <a:chOff x="0" y="0"/>
            <a:chExt cx="805989" cy="812800"/>
          </a:xfrm>
        </p:grpSpPr>
        <p:sp>
          <p:nvSpPr>
            <p:cNvPr name="Freeform 18" id="18"/>
            <p:cNvSpPr/>
            <p:nvPr/>
          </p:nvSpPr>
          <p:spPr>
            <a:xfrm flipH="false" flipV="false" rot="0">
              <a:off x="0" y="0"/>
              <a:ext cx="805989" cy="812800"/>
            </a:xfrm>
            <a:custGeom>
              <a:avLst/>
              <a:gdLst/>
              <a:ahLst/>
              <a:cxnLst/>
              <a:rect r="r" b="b" t="t" l="l"/>
              <a:pathLst>
                <a:path h="812800" w="805989">
                  <a:moveTo>
                    <a:pt x="402994" y="0"/>
                  </a:moveTo>
                  <a:cubicBezTo>
                    <a:pt x="180427" y="0"/>
                    <a:pt x="0" y="181951"/>
                    <a:pt x="0" y="406400"/>
                  </a:cubicBezTo>
                  <a:cubicBezTo>
                    <a:pt x="0" y="630849"/>
                    <a:pt x="180427" y="812800"/>
                    <a:pt x="402994" y="812800"/>
                  </a:cubicBezTo>
                  <a:cubicBezTo>
                    <a:pt x="625562" y="812800"/>
                    <a:pt x="805989" y="630849"/>
                    <a:pt x="805989" y="406400"/>
                  </a:cubicBezTo>
                  <a:cubicBezTo>
                    <a:pt x="805989" y="181951"/>
                    <a:pt x="625562" y="0"/>
                    <a:pt x="402994" y="0"/>
                  </a:cubicBezTo>
                  <a:close/>
                </a:path>
              </a:pathLst>
            </a:custGeom>
            <a:solidFill>
              <a:srgbClr val="FFFFFF"/>
            </a:solidFill>
          </p:spPr>
        </p:sp>
        <p:sp>
          <p:nvSpPr>
            <p:cNvPr name="TextBox 19" id="19"/>
            <p:cNvSpPr txBox="true"/>
            <p:nvPr/>
          </p:nvSpPr>
          <p:spPr>
            <a:xfrm>
              <a:off x="75561" y="47625"/>
              <a:ext cx="654866"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6</a:t>
              </a:r>
            </a:p>
          </p:txBody>
        </p:sp>
      </p:grpSp>
      <p:sp>
        <p:nvSpPr>
          <p:cNvPr name="Freeform 20" id="20"/>
          <p:cNvSpPr/>
          <p:nvPr/>
        </p:nvSpPr>
        <p:spPr>
          <a:xfrm flipH="false" flipV="false" rot="0">
            <a:off x="1772950" y="4152823"/>
            <a:ext cx="3608915" cy="3541861"/>
          </a:xfrm>
          <a:custGeom>
            <a:avLst/>
            <a:gdLst/>
            <a:ahLst/>
            <a:cxnLst/>
            <a:rect r="r" b="b" t="t" l="l"/>
            <a:pathLst>
              <a:path h="3541861" w="3608915">
                <a:moveTo>
                  <a:pt x="0" y="0"/>
                </a:moveTo>
                <a:lnTo>
                  <a:pt x="3608915" y="0"/>
                </a:lnTo>
                <a:lnTo>
                  <a:pt x="3608915" y="3541861"/>
                </a:lnTo>
                <a:lnTo>
                  <a:pt x="0" y="3541861"/>
                </a:lnTo>
                <a:lnTo>
                  <a:pt x="0" y="0"/>
                </a:lnTo>
                <a:close/>
              </a:path>
            </a:pathLst>
          </a:custGeom>
          <a:blipFill>
            <a:blip r:embed="rId2"/>
            <a:stretch>
              <a:fillRect l="0" t="0" r="-1663" b="0"/>
            </a:stretch>
          </a:blipFill>
        </p:spPr>
      </p:sp>
      <p:sp>
        <p:nvSpPr>
          <p:cNvPr name="Freeform 21" id="21"/>
          <p:cNvSpPr/>
          <p:nvPr/>
        </p:nvSpPr>
        <p:spPr>
          <a:xfrm flipH="false" flipV="false" rot="0">
            <a:off x="7058265" y="4271909"/>
            <a:ext cx="4263966" cy="3422775"/>
          </a:xfrm>
          <a:custGeom>
            <a:avLst/>
            <a:gdLst/>
            <a:ahLst/>
            <a:cxnLst/>
            <a:rect r="r" b="b" t="t" l="l"/>
            <a:pathLst>
              <a:path h="3422775" w="4263966">
                <a:moveTo>
                  <a:pt x="0" y="0"/>
                </a:moveTo>
                <a:lnTo>
                  <a:pt x="4263966" y="0"/>
                </a:lnTo>
                <a:lnTo>
                  <a:pt x="4263966" y="3422775"/>
                </a:lnTo>
                <a:lnTo>
                  <a:pt x="0" y="3422775"/>
                </a:lnTo>
                <a:lnTo>
                  <a:pt x="0" y="0"/>
                </a:lnTo>
                <a:close/>
              </a:path>
            </a:pathLst>
          </a:custGeom>
          <a:blipFill>
            <a:blip r:embed="rId3"/>
            <a:stretch>
              <a:fillRect l="0" t="0" r="0" b="0"/>
            </a:stretch>
          </a:blipFill>
        </p:spPr>
      </p:sp>
      <p:sp>
        <p:nvSpPr>
          <p:cNvPr name="Freeform 22" id="22"/>
          <p:cNvSpPr/>
          <p:nvPr/>
        </p:nvSpPr>
        <p:spPr>
          <a:xfrm flipH="false" flipV="false" rot="0">
            <a:off x="13000556" y="4271909"/>
            <a:ext cx="3670159" cy="3327525"/>
          </a:xfrm>
          <a:custGeom>
            <a:avLst/>
            <a:gdLst/>
            <a:ahLst/>
            <a:cxnLst/>
            <a:rect r="r" b="b" t="t" l="l"/>
            <a:pathLst>
              <a:path h="3327525" w="3670159">
                <a:moveTo>
                  <a:pt x="0" y="0"/>
                </a:moveTo>
                <a:lnTo>
                  <a:pt x="3670160" y="0"/>
                </a:lnTo>
                <a:lnTo>
                  <a:pt x="3670160" y="3327525"/>
                </a:lnTo>
                <a:lnTo>
                  <a:pt x="0" y="3327525"/>
                </a:lnTo>
                <a:lnTo>
                  <a:pt x="0" y="0"/>
                </a:lnTo>
                <a:close/>
              </a:path>
            </a:pathLst>
          </a:custGeom>
          <a:blipFill>
            <a:blip r:embed="rId4"/>
            <a:stretch>
              <a:fillRect l="0" t="-11556" r="0" b="0"/>
            </a:stretch>
          </a:blipFill>
        </p:spPr>
      </p:sp>
      <p:sp>
        <p:nvSpPr>
          <p:cNvPr name="TextBox 23" id="23"/>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13</a:t>
            </a:r>
          </a:p>
        </p:txBody>
      </p:sp>
      <p:sp>
        <p:nvSpPr>
          <p:cNvPr name="TextBox 24" id="24"/>
          <p:cNvSpPr txBox="true"/>
          <p:nvPr/>
        </p:nvSpPr>
        <p:spPr>
          <a:xfrm rot="0">
            <a:off x="1028700" y="8530590"/>
            <a:ext cx="16230600" cy="727710"/>
          </a:xfrm>
          <a:prstGeom prst="rect">
            <a:avLst/>
          </a:prstGeom>
        </p:spPr>
        <p:txBody>
          <a:bodyPr anchor="t" rtlCol="false" tIns="0" lIns="0" bIns="0" rIns="0">
            <a:spAutoFit/>
          </a:bodyPr>
          <a:lstStyle/>
          <a:p>
            <a:pPr algn="ctr">
              <a:lnSpc>
                <a:spcPts val="2939"/>
              </a:lnSpc>
              <a:spcBef>
                <a:spcPct val="0"/>
              </a:spcBef>
            </a:pPr>
            <a:r>
              <a:rPr lang="en-US" b="true" sz="2099">
                <a:solidFill>
                  <a:srgbClr val="2E2E2E"/>
                </a:solidFill>
                <a:latin typeface="Open Sans Bold"/>
                <a:ea typeface="Open Sans Bold"/>
                <a:cs typeface="Open Sans Bold"/>
                <a:sym typeface="Open Sans Bold"/>
              </a:rPr>
              <a:t>Rotation impacts solar gain more than L1                     Best config:</a:t>
            </a:r>
            <a:r>
              <a:rPr lang="en-US" sz="2099">
                <a:solidFill>
                  <a:srgbClr val="2E2E2E"/>
                </a:solidFill>
                <a:latin typeface="Open Sans"/>
                <a:ea typeface="Open Sans"/>
                <a:cs typeface="Open Sans"/>
                <a:sym typeface="Open Sans"/>
              </a:rPr>
              <a:t> L1 = 23 m, θ = 10° </a:t>
            </a:r>
          </a:p>
          <a:p>
            <a:pPr algn="ctr">
              <a:lnSpc>
                <a:spcPts val="2939"/>
              </a:lnSpc>
              <a:spcBef>
                <a:spcPct val="0"/>
              </a:spcBef>
            </a:pPr>
            <a:r>
              <a:rPr lang="en-US" sz="2099">
                <a:solidFill>
                  <a:srgbClr val="2E2E2E"/>
                </a:solidFill>
                <a:latin typeface="Open Sans"/>
                <a:ea typeface="Open Sans"/>
                <a:cs typeface="Open Sans"/>
                <a:sym typeface="Open Sans"/>
              </a:rPr>
              <a:t>Performance-focused geometry requires early parametric evaluation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31264" y="2661789"/>
            <a:ext cx="8116638" cy="6357793"/>
          </a:xfrm>
          <a:custGeom>
            <a:avLst/>
            <a:gdLst/>
            <a:ahLst/>
            <a:cxnLst/>
            <a:rect r="r" b="b" t="t" l="l"/>
            <a:pathLst>
              <a:path h="6357793" w="8116638">
                <a:moveTo>
                  <a:pt x="0" y="0"/>
                </a:moveTo>
                <a:lnTo>
                  <a:pt x="8116638" y="0"/>
                </a:lnTo>
                <a:lnTo>
                  <a:pt x="8116638" y="6357793"/>
                </a:lnTo>
                <a:lnTo>
                  <a:pt x="0" y="6357793"/>
                </a:lnTo>
                <a:lnTo>
                  <a:pt x="0" y="0"/>
                </a:lnTo>
                <a:close/>
              </a:path>
            </a:pathLst>
          </a:custGeom>
          <a:blipFill>
            <a:blip r:embed="rId2"/>
            <a:stretch>
              <a:fillRect l="0" t="0" r="0" b="0"/>
            </a:stretch>
          </a:blipFill>
        </p:spPr>
      </p:sp>
      <p:sp>
        <p:nvSpPr>
          <p:cNvPr name="TextBox 3" id="3"/>
          <p:cNvSpPr txBox="true"/>
          <p:nvPr/>
        </p:nvSpPr>
        <p:spPr>
          <a:xfrm rot="0">
            <a:off x="1028700" y="1019175"/>
            <a:ext cx="16230600"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Results : Emulator Model Development</a:t>
            </a:r>
          </a:p>
        </p:txBody>
      </p:sp>
      <p:sp>
        <p:nvSpPr>
          <p:cNvPr name="TextBox 4" id="4"/>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14</a:t>
            </a:r>
          </a:p>
        </p:txBody>
      </p:sp>
      <p:sp>
        <p:nvSpPr>
          <p:cNvPr name="TextBox 5" id="5"/>
          <p:cNvSpPr txBox="true"/>
          <p:nvPr/>
        </p:nvSpPr>
        <p:spPr>
          <a:xfrm rot="0">
            <a:off x="7289676" y="1959142"/>
            <a:ext cx="3708648"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Open Sans"/>
                <a:ea typeface="Open Sans"/>
                <a:cs typeface="Open Sans"/>
                <a:sym typeface="Open Sans"/>
              </a:rPr>
              <a:t>F</a:t>
            </a:r>
            <a:r>
              <a:rPr lang="en-US" sz="2099">
                <a:solidFill>
                  <a:srgbClr val="000000"/>
                </a:solidFill>
                <a:latin typeface="Open Sans"/>
                <a:ea typeface="Open Sans"/>
                <a:cs typeface="Open Sans"/>
                <a:sym typeface="Open Sans"/>
              </a:rPr>
              <a:t>rom Simulation to Prediction</a:t>
            </a:r>
          </a:p>
        </p:txBody>
      </p:sp>
      <p:grpSp>
        <p:nvGrpSpPr>
          <p:cNvPr name="Group 6" id="6"/>
          <p:cNvGrpSpPr/>
          <p:nvPr/>
        </p:nvGrpSpPr>
        <p:grpSpPr>
          <a:xfrm rot="0">
            <a:off x="1028700" y="3107075"/>
            <a:ext cx="665806" cy="629809"/>
            <a:chOff x="0" y="0"/>
            <a:chExt cx="955770" cy="904096"/>
          </a:xfrm>
        </p:grpSpPr>
        <p:sp>
          <p:nvSpPr>
            <p:cNvPr name="Freeform 7" id="7"/>
            <p:cNvSpPr/>
            <p:nvPr/>
          </p:nvSpPr>
          <p:spPr>
            <a:xfrm flipH="false" flipV="false" rot="0">
              <a:off x="0" y="0"/>
              <a:ext cx="955770" cy="904096"/>
            </a:xfrm>
            <a:custGeom>
              <a:avLst/>
              <a:gdLst/>
              <a:ahLst/>
              <a:cxnLst/>
              <a:rect r="r" b="b" t="t" l="l"/>
              <a:pathLst>
                <a:path h="904096" w="955770">
                  <a:moveTo>
                    <a:pt x="477885" y="0"/>
                  </a:moveTo>
                  <a:cubicBezTo>
                    <a:pt x="213956" y="0"/>
                    <a:pt x="0" y="202389"/>
                    <a:pt x="0" y="452048"/>
                  </a:cubicBezTo>
                  <a:cubicBezTo>
                    <a:pt x="0" y="701707"/>
                    <a:pt x="213956" y="904096"/>
                    <a:pt x="477885" y="904096"/>
                  </a:cubicBezTo>
                  <a:cubicBezTo>
                    <a:pt x="741813" y="904096"/>
                    <a:pt x="955770" y="701707"/>
                    <a:pt x="955770" y="452048"/>
                  </a:cubicBezTo>
                  <a:cubicBezTo>
                    <a:pt x="955770" y="202389"/>
                    <a:pt x="741813" y="0"/>
                    <a:pt x="477885" y="0"/>
                  </a:cubicBez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8" id="8"/>
            <p:cNvSpPr txBox="true"/>
            <p:nvPr/>
          </p:nvSpPr>
          <p:spPr>
            <a:xfrm>
              <a:off x="89603" y="56184"/>
              <a:ext cx="776563" cy="763153"/>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1</a:t>
              </a:r>
            </a:p>
          </p:txBody>
        </p:sp>
      </p:grpSp>
      <p:sp>
        <p:nvSpPr>
          <p:cNvPr name="TextBox 9" id="9"/>
          <p:cNvSpPr txBox="true"/>
          <p:nvPr/>
        </p:nvSpPr>
        <p:spPr>
          <a:xfrm rot="0">
            <a:off x="1970064" y="3184417"/>
            <a:ext cx="6321214" cy="5389880"/>
          </a:xfrm>
          <a:prstGeom prst="rect">
            <a:avLst/>
          </a:prstGeom>
        </p:spPr>
        <p:txBody>
          <a:bodyPr anchor="t" rtlCol="false" tIns="0" lIns="0" bIns="0" rIns="0">
            <a:spAutoFit/>
          </a:bodyPr>
          <a:lstStyle/>
          <a:p>
            <a:pPr algn="just">
              <a:lnSpc>
                <a:spcPts val="3499"/>
              </a:lnSpc>
              <a:spcBef>
                <a:spcPct val="0"/>
              </a:spcBef>
            </a:pPr>
            <a:r>
              <a:rPr lang="en-US" b="true" sz="2499">
                <a:solidFill>
                  <a:srgbClr val="000000"/>
                </a:solidFill>
                <a:latin typeface="Open Sans Bold"/>
                <a:ea typeface="Open Sans Bold"/>
                <a:cs typeface="Open Sans Bold"/>
                <a:sym typeface="Open Sans Bold"/>
              </a:rPr>
              <a:t>Polynomial Regression Setup (second degree)</a:t>
            </a:r>
          </a:p>
          <a:p>
            <a:pPr algn="just">
              <a:lnSpc>
                <a:spcPts val="3499"/>
              </a:lnSpc>
            </a:pPr>
          </a:p>
          <a:p>
            <a:pPr algn="just" marL="453388" indent="-226694" lvl="1">
              <a:lnSpc>
                <a:spcPts val="2939"/>
              </a:lnSpc>
              <a:buAutoNum type="arabicPeriod" startAt="1"/>
            </a:pPr>
            <a:r>
              <a:rPr lang="en-US" sz="2099">
                <a:solidFill>
                  <a:srgbClr val="000000"/>
                </a:solidFill>
                <a:latin typeface="Open Sans"/>
                <a:ea typeface="Open Sans"/>
                <a:cs typeface="Open Sans"/>
                <a:sym typeface="Open Sans"/>
              </a:rPr>
              <a:t>Starting from the simplea</a:t>
            </a:r>
            <a:r>
              <a:rPr lang="en-US" sz="2099">
                <a:solidFill>
                  <a:srgbClr val="000000"/>
                </a:solidFill>
                <a:latin typeface="Open Sans"/>
                <a:ea typeface="Open Sans"/>
                <a:cs typeface="Open Sans"/>
                <a:sym typeface="Open Sans"/>
              </a:rPr>
              <a:t>sed surface equation with 2 degree</a:t>
            </a:r>
          </a:p>
          <a:p>
            <a:pPr algn="just" marL="453388" indent="-226694" lvl="1">
              <a:lnSpc>
                <a:spcPts val="2939"/>
              </a:lnSpc>
              <a:buAutoNum type="arabicPeriod" startAt="1"/>
            </a:pPr>
            <a:r>
              <a:rPr lang="en-US" sz="2099">
                <a:solidFill>
                  <a:srgbClr val="000000"/>
                </a:solidFill>
                <a:latin typeface="Open Sans"/>
                <a:ea typeface="Open Sans"/>
                <a:cs typeface="Open Sans"/>
                <a:sym typeface="Open Sans"/>
              </a:rPr>
              <a:t>valuate the error between the original data and the corrisponding point on polynomial surface</a:t>
            </a:r>
          </a:p>
          <a:p>
            <a:pPr algn="just" marL="453388" indent="-226694" lvl="1">
              <a:lnSpc>
                <a:spcPts val="2939"/>
              </a:lnSpc>
              <a:buAutoNum type="arabicPeriod" startAt="1"/>
            </a:pPr>
            <a:r>
              <a:rPr lang="en-US" sz="2099">
                <a:solidFill>
                  <a:srgbClr val="000000"/>
                </a:solidFill>
                <a:latin typeface="Open Sans"/>
                <a:ea typeface="Open Sans"/>
                <a:cs typeface="Open Sans"/>
                <a:sym typeface="Open Sans"/>
              </a:rPr>
              <a:t>Try to reduce this error by using higher degree surfaces; this, was done by evaluating the R2 and MSE of the model and org. dataset </a:t>
            </a:r>
          </a:p>
          <a:p>
            <a:pPr algn="just" marL="453388" indent="-226694" lvl="1">
              <a:lnSpc>
                <a:spcPts val="2939"/>
              </a:lnSpc>
              <a:buAutoNum type="arabicPeriod" startAt="1"/>
            </a:pPr>
            <a:r>
              <a:rPr lang="en-US" sz="2099">
                <a:solidFill>
                  <a:srgbClr val="000000"/>
                </a:solidFill>
                <a:latin typeface="Open Sans"/>
                <a:ea typeface="Open Sans"/>
                <a:cs typeface="Open Sans"/>
                <a:sym typeface="Open Sans"/>
              </a:rPr>
              <a:t>At the end by cross validation we found the the equation degree that has the highest R2 and and lowest MSE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31264" y="2661789"/>
            <a:ext cx="8116638" cy="6357793"/>
          </a:xfrm>
          <a:custGeom>
            <a:avLst/>
            <a:gdLst/>
            <a:ahLst/>
            <a:cxnLst/>
            <a:rect r="r" b="b" t="t" l="l"/>
            <a:pathLst>
              <a:path h="6357793" w="8116638">
                <a:moveTo>
                  <a:pt x="0" y="0"/>
                </a:moveTo>
                <a:lnTo>
                  <a:pt x="8116638" y="0"/>
                </a:lnTo>
                <a:lnTo>
                  <a:pt x="8116638" y="6357793"/>
                </a:lnTo>
                <a:lnTo>
                  <a:pt x="0" y="6357793"/>
                </a:lnTo>
                <a:lnTo>
                  <a:pt x="0" y="0"/>
                </a:lnTo>
                <a:close/>
              </a:path>
            </a:pathLst>
          </a:custGeom>
          <a:blipFill>
            <a:blip r:embed="rId2"/>
            <a:stretch>
              <a:fillRect l="0" t="0" r="0" b="0"/>
            </a:stretch>
          </a:blipFill>
        </p:spPr>
      </p:sp>
      <p:grpSp>
        <p:nvGrpSpPr>
          <p:cNvPr name="Group 3" id="3"/>
          <p:cNvGrpSpPr/>
          <p:nvPr/>
        </p:nvGrpSpPr>
        <p:grpSpPr>
          <a:xfrm rot="0">
            <a:off x="1165236" y="4071626"/>
            <a:ext cx="6124440" cy="2428747"/>
            <a:chOff x="0" y="0"/>
            <a:chExt cx="8165920" cy="3238329"/>
          </a:xfrm>
        </p:grpSpPr>
        <p:grpSp>
          <p:nvGrpSpPr>
            <p:cNvPr name="Group 4" id="4"/>
            <p:cNvGrpSpPr/>
            <p:nvPr/>
          </p:nvGrpSpPr>
          <p:grpSpPr>
            <a:xfrm rot="0">
              <a:off x="0" y="0"/>
              <a:ext cx="748621" cy="754947"/>
              <a:chOff x="0" y="0"/>
              <a:chExt cx="805989" cy="812800"/>
            </a:xfrm>
          </p:grpSpPr>
          <p:sp>
            <p:nvSpPr>
              <p:cNvPr name="Freeform 5" id="5"/>
              <p:cNvSpPr/>
              <p:nvPr/>
            </p:nvSpPr>
            <p:spPr>
              <a:xfrm flipH="false" flipV="false" rot="0">
                <a:off x="0" y="0"/>
                <a:ext cx="805989" cy="812800"/>
              </a:xfrm>
              <a:custGeom>
                <a:avLst/>
                <a:gdLst/>
                <a:ahLst/>
                <a:cxnLst/>
                <a:rect r="r" b="b" t="t" l="l"/>
                <a:pathLst>
                  <a:path h="812800" w="805989">
                    <a:moveTo>
                      <a:pt x="402994" y="0"/>
                    </a:moveTo>
                    <a:cubicBezTo>
                      <a:pt x="180427" y="0"/>
                      <a:pt x="0" y="181951"/>
                      <a:pt x="0" y="406400"/>
                    </a:cubicBezTo>
                    <a:cubicBezTo>
                      <a:pt x="0" y="630849"/>
                      <a:pt x="180427" y="812800"/>
                      <a:pt x="402994" y="812800"/>
                    </a:cubicBezTo>
                    <a:cubicBezTo>
                      <a:pt x="625562" y="812800"/>
                      <a:pt x="805989" y="630849"/>
                      <a:pt x="805989" y="406400"/>
                    </a:cubicBezTo>
                    <a:cubicBezTo>
                      <a:pt x="805989" y="181951"/>
                      <a:pt x="625562" y="0"/>
                      <a:pt x="402994" y="0"/>
                    </a:cubicBez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6" id="6"/>
              <p:cNvSpPr txBox="true"/>
              <p:nvPr/>
            </p:nvSpPr>
            <p:spPr>
              <a:xfrm>
                <a:off x="75561" y="47625"/>
                <a:ext cx="654866"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2</a:t>
                </a:r>
              </a:p>
            </p:txBody>
          </p:sp>
        </p:grpSp>
        <p:sp>
          <p:nvSpPr>
            <p:cNvPr name="TextBox 7" id="7"/>
            <p:cNvSpPr txBox="true"/>
            <p:nvPr/>
          </p:nvSpPr>
          <p:spPr>
            <a:xfrm rot="0">
              <a:off x="1058453" y="118997"/>
              <a:ext cx="7107466" cy="3119332"/>
            </a:xfrm>
            <a:prstGeom prst="rect">
              <a:avLst/>
            </a:prstGeom>
          </p:spPr>
          <p:txBody>
            <a:bodyPr anchor="t" rtlCol="false" tIns="0" lIns="0" bIns="0" rIns="0">
              <a:spAutoFit/>
            </a:bodyPr>
            <a:lstStyle/>
            <a:p>
              <a:pPr algn="just">
                <a:lnSpc>
                  <a:spcPts val="3499"/>
                </a:lnSpc>
                <a:spcBef>
                  <a:spcPct val="0"/>
                </a:spcBef>
              </a:pPr>
              <a:r>
                <a:rPr lang="en-US" b="true" sz="2499">
                  <a:solidFill>
                    <a:srgbClr val="000000"/>
                  </a:solidFill>
                  <a:latin typeface="Open Sans Bold"/>
                  <a:ea typeface="Open Sans Bold"/>
                  <a:cs typeface="Open Sans Bold"/>
                  <a:sym typeface="Open Sans Bold"/>
                </a:rPr>
                <a:t>Ev</a:t>
              </a:r>
              <a:r>
                <a:rPr lang="en-US" b="true" sz="2499">
                  <a:solidFill>
                    <a:srgbClr val="000000"/>
                  </a:solidFill>
                  <a:latin typeface="Open Sans Bold"/>
                  <a:ea typeface="Open Sans Bold"/>
                  <a:cs typeface="Open Sans Bold"/>
                  <a:sym typeface="Open Sans Bold"/>
                </a:rPr>
                <a:t>aluate 2nd-Degree Model</a:t>
              </a:r>
            </a:p>
            <a:p>
              <a:pPr algn="just">
                <a:lnSpc>
                  <a:spcPts val="3499"/>
                </a:lnSpc>
              </a:pP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SS</a:t>
              </a:r>
              <a:r>
                <a:rPr lang="en-US" sz="2099">
                  <a:solidFill>
                    <a:srgbClr val="000000"/>
                  </a:solidFill>
                  <a:latin typeface="Open Sans"/>
                  <a:ea typeface="Open Sans"/>
                  <a:cs typeface="Open Sans"/>
                  <a:sym typeface="Open Sans"/>
                </a:rPr>
                <a:t>E reduced by 80.2%, but error remained in high-radiation zones</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Error heatmap revealed performance drop in complex zones</a:t>
              </a:r>
            </a:p>
          </p:txBody>
        </p:sp>
      </p:grpSp>
      <p:sp>
        <p:nvSpPr>
          <p:cNvPr name="Freeform 8" id="8"/>
          <p:cNvSpPr/>
          <p:nvPr/>
        </p:nvSpPr>
        <p:spPr>
          <a:xfrm flipH="false" flipV="false" rot="0">
            <a:off x="8022192" y="2661789"/>
            <a:ext cx="9237108" cy="6357793"/>
          </a:xfrm>
          <a:custGeom>
            <a:avLst/>
            <a:gdLst/>
            <a:ahLst/>
            <a:cxnLst/>
            <a:rect r="r" b="b" t="t" l="l"/>
            <a:pathLst>
              <a:path h="6357793" w="9237108">
                <a:moveTo>
                  <a:pt x="0" y="0"/>
                </a:moveTo>
                <a:lnTo>
                  <a:pt x="9237108" y="0"/>
                </a:lnTo>
                <a:lnTo>
                  <a:pt x="9237108" y="6357793"/>
                </a:lnTo>
                <a:lnTo>
                  <a:pt x="0" y="6357793"/>
                </a:lnTo>
                <a:lnTo>
                  <a:pt x="0" y="0"/>
                </a:lnTo>
                <a:close/>
              </a:path>
            </a:pathLst>
          </a:custGeom>
          <a:blipFill>
            <a:blip r:embed="rId3"/>
            <a:stretch>
              <a:fillRect l="0" t="0" r="0" b="0"/>
            </a:stretch>
          </a:blipFill>
        </p:spPr>
      </p:sp>
      <p:sp>
        <p:nvSpPr>
          <p:cNvPr name="TextBox 9" id="9"/>
          <p:cNvSpPr txBox="true"/>
          <p:nvPr/>
        </p:nvSpPr>
        <p:spPr>
          <a:xfrm rot="0">
            <a:off x="1028700" y="1019175"/>
            <a:ext cx="16230600"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Results : Emulator Model Development</a:t>
            </a:r>
          </a:p>
        </p:txBody>
      </p:sp>
      <p:sp>
        <p:nvSpPr>
          <p:cNvPr name="TextBox 10" id="10"/>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15</a:t>
            </a:r>
          </a:p>
        </p:txBody>
      </p:sp>
      <p:sp>
        <p:nvSpPr>
          <p:cNvPr name="TextBox 11" id="11"/>
          <p:cNvSpPr txBox="true"/>
          <p:nvPr/>
        </p:nvSpPr>
        <p:spPr>
          <a:xfrm rot="0">
            <a:off x="7289676" y="1959142"/>
            <a:ext cx="3708648"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Open Sans"/>
                <a:ea typeface="Open Sans"/>
                <a:cs typeface="Open Sans"/>
                <a:sym typeface="Open Sans"/>
              </a:rPr>
              <a:t>F</a:t>
            </a:r>
            <a:r>
              <a:rPr lang="en-US" sz="2099">
                <a:solidFill>
                  <a:srgbClr val="000000"/>
                </a:solidFill>
                <a:latin typeface="Open Sans"/>
                <a:ea typeface="Open Sans"/>
                <a:cs typeface="Open Sans"/>
                <a:sym typeface="Open Sans"/>
              </a:rPr>
              <a:t>rom Simulation to Prediction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78276" y="2819061"/>
            <a:ext cx="535789" cy="548704"/>
            <a:chOff x="0" y="0"/>
            <a:chExt cx="769129" cy="787669"/>
          </a:xfrm>
        </p:grpSpPr>
        <p:sp>
          <p:nvSpPr>
            <p:cNvPr name="Freeform 3" id="3"/>
            <p:cNvSpPr/>
            <p:nvPr/>
          </p:nvSpPr>
          <p:spPr>
            <a:xfrm flipH="false" flipV="false" rot="0">
              <a:off x="0" y="0"/>
              <a:ext cx="769129" cy="787669"/>
            </a:xfrm>
            <a:custGeom>
              <a:avLst/>
              <a:gdLst/>
              <a:ahLst/>
              <a:cxnLst/>
              <a:rect r="r" b="b" t="t" l="l"/>
              <a:pathLst>
                <a:path h="787669" w="769129">
                  <a:moveTo>
                    <a:pt x="384565" y="0"/>
                  </a:moveTo>
                  <a:cubicBezTo>
                    <a:pt x="172175" y="0"/>
                    <a:pt x="0" y="176326"/>
                    <a:pt x="0" y="393835"/>
                  </a:cubicBezTo>
                  <a:cubicBezTo>
                    <a:pt x="0" y="611344"/>
                    <a:pt x="172175" y="787669"/>
                    <a:pt x="384565" y="787669"/>
                  </a:cubicBezTo>
                  <a:cubicBezTo>
                    <a:pt x="596954" y="787669"/>
                    <a:pt x="769129" y="611344"/>
                    <a:pt x="769129" y="393835"/>
                  </a:cubicBezTo>
                  <a:cubicBezTo>
                    <a:pt x="769129" y="176326"/>
                    <a:pt x="596954" y="0"/>
                    <a:pt x="384565" y="0"/>
                  </a:cubicBez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4" id="4"/>
            <p:cNvSpPr txBox="true"/>
            <p:nvPr/>
          </p:nvSpPr>
          <p:spPr>
            <a:xfrm>
              <a:off x="72106" y="45269"/>
              <a:ext cx="624918" cy="668556"/>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3</a:t>
              </a:r>
            </a:p>
          </p:txBody>
        </p:sp>
      </p:grpSp>
      <p:sp>
        <p:nvSpPr>
          <p:cNvPr name="Freeform 5" id="5"/>
          <p:cNvSpPr/>
          <p:nvPr/>
        </p:nvSpPr>
        <p:spPr>
          <a:xfrm flipH="false" flipV="false" rot="0">
            <a:off x="1885898" y="5251990"/>
            <a:ext cx="6454611" cy="4006310"/>
          </a:xfrm>
          <a:custGeom>
            <a:avLst/>
            <a:gdLst/>
            <a:ahLst/>
            <a:cxnLst/>
            <a:rect r="r" b="b" t="t" l="l"/>
            <a:pathLst>
              <a:path h="4006310" w="6454611">
                <a:moveTo>
                  <a:pt x="0" y="0"/>
                </a:moveTo>
                <a:lnTo>
                  <a:pt x="6454611" y="0"/>
                </a:lnTo>
                <a:lnTo>
                  <a:pt x="6454611" y="4006310"/>
                </a:lnTo>
                <a:lnTo>
                  <a:pt x="0" y="4006310"/>
                </a:lnTo>
                <a:lnTo>
                  <a:pt x="0" y="0"/>
                </a:lnTo>
                <a:close/>
              </a:path>
            </a:pathLst>
          </a:custGeom>
          <a:blipFill>
            <a:blip r:embed="rId2"/>
            <a:stretch>
              <a:fillRect l="0" t="0" r="0" b="0"/>
            </a:stretch>
          </a:blipFill>
        </p:spPr>
      </p:sp>
      <p:sp>
        <p:nvSpPr>
          <p:cNvPr name="Freeform 6" id="6"/>
          <p:cNvSpPr/>
          <p:nvPr/>
        </p:nvSpPr>
        <p:spPr>
          <a:xfrm flipH="false" flipV="false" rot="0">
            <a:off x="9845506" y="5354141"/>
            <a:ext cx="6305265" cy="3904159"/>
          </a:xfrm>
          <a:custGeom>
            <a:avLst/>
            <a:gdLst/>
            <a:ahLst/>
            <a:cxnLst/>
            <a:rect r="r" b="b" t="t" l="l"/>
            <a:pathLst>
              <a:path h="3904159" w="6305265">
                <a:moveTo>
                  <a:pt x="0" y="0"/>
                </a:moveTo>
                <a:lnTo>
                  <a:pt x="6305265" y="0"/>
                </a:lnTo>
                <a:lnTo>
                  <a:pt x="6305265" y="3904159"/>
                </a:lnTo>
                <a:lnTo>
                  <a:pt x="0" y="3904159"/>
                </a:lnTo>
                <a:lnTo>
                  <a:pt x="0" y="0"/>
                </a:lnTo>
                <a:close/>
              </a:path>
            </a:pathLst>
          </a:custGeom>
          <a:blipFill>
            <a:blip r:embed="rId3"/>
            <a:stretch>
              <a:fillRect l="0" t="0" r="0" b="0"/>
            </a:stretch>
          </a:blipFill>
        </p:spPr>
      </p:sp>
      <p:sp>
        <p:nvSpPr>
          <p:cNvPr name="TextBox 7" id="7"/>
          <p:cNvSpPr txBox="true"/>
          <p:nvPr/>
        </p:nvSpPr>
        <p:spPr>
          <a:xfrm rot="0">
            <a:off x="1885898" y="2771436"/>
            <a:ext cx="14962004" cy="2284730"/>
          </a:xfrm>
          <a:prstGeom prst="rect">
            <a:avLst/>
          </a:prstGeom>
        </p:spPr>
        <p:txBody>
          <a:bodyPr anchor="t" rtlCol="false" tIns="0" lIns="0" bIns="0" rIns="0">
            <a:spAutoFit/>
          </a:bodyPr>
          <a:lstStyle/>
          <a:p>
            <a:pPr algn="just">
              <a:lnSpc>
                <a:spcPts val="3499"/>
              </a:lnSpc>
            </a:pPr>
            <a:r>
              <a:rPr lang="en-US" b="true" sz="2499">
                <a:solidFill>
                  <a:srgbClr val="000000"/>
                </a:solidFill>
                <a:latin typeface="Open Sans Bold"/>
                <a:ea typeface="Open Sans Bold"/>
                <a:cs typeface="Open Sans Bold"/>
                <a:sym typeface="Open Sans Bold"/>
              </a:rPr>
              <a:t> Upgr</a:t>
            </a:r>
            <a:r>
              <a:rPr lang="en-US" b="true" sz="2499">
                <a:solidFill>
                  <a:srgbClr val="000000"/>
                </a:solidFill>
                <a:latin typeface="Open Sans Bold"/>
                <a:ea typeface="Open Sans Bold"/>
                <a:cs typeface="Open Sans Bold"/>
                <a:sym typeface="Open Sans Bold"/>
              </a:rPr>
              <a:t>ade to 5th-Degree Model</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Add</a:t>
            </a:r>
            <a:r>
              <a:rPr lang="en-US" sz="2099">
                <a:solidFill>
                  <a:srgbClr val="000000"/>
                </a:solidFill>
                <a:latin typeface="Open Sans"/>
                <a:ea typeface="Open Sans"/>
                <a:cs typeface="Open Sans"/>
                <a:sym typeface="Open Sans"/>
              </a:rPr>
              <a:t>ed full polynomial terms up to degree 5 (21 features)</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7-fold cross-validation used to avoid overfitting</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Best fit at degree = 5:</a:t>
            </a:r>
          </a:p>
          <a:p>
            <a:pPr algn="just" marL="906777" indent="-302259" lvl="2">
              <a:lnSpc>
                <a:spcPts val="2939"/>
              </a:lnSpc>
              <a:buFont typeface="Arial"/>
              <a:buChar char="⚬"/>
            </a:pPr>
            <a:r>
              <a:rPr lang="en-US" sz="2099">
                <a:solidFill>
                  <a:srgbClr val="000000"/>
                </a:solidFill>
                <a:latin typeface="Open Sans"/>
                <a:ea typeface="Open Sans"/>
                <a:cs typeface="Open Sans"/>
                <a:sym typeface="Open Sans"/>
              </a:rPr>
              <a:t>MSE: 506,130 ± 192k</a:t>
            </a:r>
          </a:p>
          <a:p>
            <a:pPr algn="just" marL="906777" indent="-302259" lvl="2">
              <a:lnSpc>
                <a:spcPts val="2939"/>
              </a:lnSpc>
              <a:buFont typeface="Arial"/>
              <a:buChar char="⚬"/>
            </a:pPr>
            <a:r>
              <a:rPr lang="en-US" sz="2099">
                <a:solidFill>
                  <a:srgbClr val="000000"/>
                </a:solidFill>
                <a:latin typeface="Open Sans"/>
                <a:ea typeface="Open Sans"/>
                <a:cs typeface="Open Sans"/>
                <a:sym typeface="Open Sans"/>
              </a:rPr>
              <a:t>R² = 0.785</a:t>
            </a:r>
          </a:p>
        </p:txBody>
      </p:sp>
      <p:sp>
        <p:nvSpPr>
          <p:cNvPr name="TextBox 8" id="8"/>
          <p:cNvSpPr txBox="true"/>
          <p:nvPr/>
        </p:nvSpPr>
        <p:spPr>
          <a:xfrm rot="0">
            <a:off x="1028700" y="1019175"/>
            <a:ext cx="16230600"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Results : Emulator Model Development</a:t>
            </a:r>
          </a:p>
        </p:txBody>
      </p:sp>
      <p:sp>
        <p:nvSpPr>
          <p:cNvPr name="TextBox 9" id="9"/>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16</a:t>
            </a:r>
          </a:p>
        </p:txBody>
      </p:sp>
      <p:sp>
        <p:nvSpPr>
          <p:cNvPr name="TextBox 10" id="10"/>
          <p:cNvSpPr txBox="true"/>
          <p:nvPr/>
        </p:nvSpPr>
        <p:spPr>
          <a:xfrm rot="0">
            <a:off x="7289676" y="1959142"/>
            <a:ext cx="3708648"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Open Sans"/>
                <a:ea typeface="Open Sans"/>
                <a:cs typeface="Open Sans"/>
                <a:sym typeface="Open Sans"/>
              </a:rPr>
              <a:t>F</a:t>
            </a:r>
            <a:r>
              <a:rPr lang="en-US" sz="2099">
                <a:solidFill>
                  <a:srgbClr val="000000"/>
                </a:solidFill>
                <a:latin typeface="Open Sans"/>
                <a:ea typeface="Open Sans"/>
                <a:cs typeface="Open Sans"/>
                <a:sym typeface="Open Sans"/>
              </a:rPr>
              <a:t>rom Simulation to Prediction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97221" y="2661789"/>
            <a:ext cx="9208327" cy="6596511"/>
          </a:xfrm>
          <a:custGeom>
            <a:avLst/>
            <a:gdLst/>
            <a:ahLst/>
            <a:cxnLst/>
            <a:rect r="r" b="b" t="t" l="l"/>
            <a:pathLst>
              <a:path h="6596511" w="9208327">
                <a:moveTo>
                  <a:pt x="0" y="0"/>
                </a:moveTo>
                <a:lnTo>
                  <a:pt x="9208327" y="0"/>
                </a:lnTo>
                <a:lnTo>
                  <a:pt x="9208327" y="6596511"/>
                </a:lnTo>
                <a:lnTo>
                  <a:pt x="0" y="6596511"/>
                </a:lnTo>
                <a:lnTo>
                  <a:pt x="0" y="0"/>
                </a:lnTo>
                <a:close/>
              </a:path>
            </a:pathLst>
          </a:custGeom>
          <a:blipFill>
            <a:blip r:embed="rId2"/>
            <a:stretch>
              <a:fillRect l="0" t="0" r="0" b="0"/>
            </a:stretch>
          </a:blipFill>
        </p:spPr>
      </p:sp>
      <p:grpSp>
        <p:nvGrpSpPr>
          <p:cNvPr name="Group 3" id="3"/>
          <p:cNvGrpSpPr/>
          <p:nvPr/>
        </p:nvGrpSpPr>
        <p:grpSpPr>
          <a:xfrm rot="0">
            <a:off x="1165236" y="4071626"/>
            <a:ext cx="6124440" cy="2057272"/>
            <a:chOff x="0" y="0"/>
            <a:chExt cx="8165920" cy="2743029"/>
          </a:xfrm>
        </p:grpSpPr>
        <p:grpSp>
          <p:nvGrpSpPr>
            <p:cNvPr name="Group 4" id="4"/>
            <p:cNvGrpSpPr/>
            <p:nvPr/>
          </p:nvGrpSpPr>
          <p:grpSpPr>
            <a:xfrm rot="0">
              <a:off x="0" y="0"/>
              <a:ext cx="748621" cy="754947"/>
              <a:chOff x="0" y="0"/>
              <a:chExt cx="805989" cy="812800"/>
            </a:xfrm>
          </p:grpSpPr>
          <p:sp>
            <p:nvSpPr>
              <p:cNvPr name="Freeform 5" id="5"/>
              <p:cNvSpPr/>
              <p:nvPr/>
            </p:nvSpPr>
            <p:spPr>
              <a:xfrm flipH="false" flipV="false" rot="0">
                <a:off x="0" y="0"/>
                <a:ext cx="805989" cy="812800"/>
              </a:xfrm>
              <a:custGeom>
                <a:avLst/>
                <a:gdLst/>
                <a:ahLst/>
                <a:cxnLst/>
                <a:rect r="r" b="b" t="t" l="l"/>
                <a:pathLst>
                  <a:path h="812800" w="805989">
                    <a:moveTo>
                      <a:pt x="402994" y="0"/>
                    </a:moveTo>
                    <a:cubicBezTo>
                      <a:pt x="180427" y="0"/>
                      <a:pt x="0" y="181951"/>
                      <a:pt x="0" y="406400"/>
                    </a:cubicBezTo>
                    <a:cubicBezTo>
                      <a:pt x="0" y="630849"/>
                      <a:pt x="180427" y="812800"/>
                      <a:pt x="402994" y="812800"/>
                    </a:cubicBezTo>
                    <a:cubicBezTo>
                      <a:pt x="625562" y="812800"/>
                      <a:pt x="805989" y="630849"/>
                      <a:pt x="805989" y="406400"/>
                    </a:cubicBezTo>
                    <a:cubicBezTo>
                      <a:pt x="805989" y="181951"/>
                      <a:pt x="625562" y="0"/>
                      <a:pt x="402994" y="0"/>
                    </a:cubicBez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6" id="6"/>
              <p:cNvSpPr txBox="true"/>
              <p:nvPr/>
            </p:nvSpPr>
            <p:spPr>
              <a:xfrm>
                <a:off x="75561" y="47625"/>
                <a:ext cx="654866"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4</a:t>
                </a:r>
              </a:p>
            </p:txBody>
          </p:sp>
        </p:grpSp>
        <p:sp>
          <p:nvSpPr>
            <p:cNvPr name="TextBox 7" id="7"/>
            <p:cNvSpPr txBox="true"/>
            <p:nvPr/>
          </p:nvSpPr>
          <p:spPr>
            <a:xfrm rot="0">
              <a:off x="1058453" y="118997"/>
              <a:ext cx="7107466" cy="2624032"/>
            </a:xfrm>
            <a:prstGeom prst="rect">
              <a:avLst/>
            </a:prstGeom>
          </p:spPr>
          <p:txBody>
            <a:bodyPr anchor="t" rtlCol="false" tIns="0" lIns="0" bIns="0" rIns="0">
              <a:spAutoFit/>
            </a:bodyPr>
            <a:lstStyle/>
            <a:p>
              <a:pPr algn="just">
                <a:lnSpc>
                  <a:spcPts val="3499"/>
                </a:lnSpc>
                <a:spcBef>
                  <a:spcPct val="0"/>
                </a:spcBef>
              </a:pPr>
              <a:r>
                <a:rPr lang="en-US" b="true" sz="2499">
                  <a:solidFill>
                    <a:srgbClr val="000000"/>
                  </a:solidFill>
                  <a:latin typeface="Open Sans Bold"/>
                  <a:ea typeface="Open Sans Bold"/>
                  <a:cs typeface="Open Sans Bold"/>
                  <a:sym typeface="Open Sans Bold"/>
                </a:rPr>
                <a:t>Accuracy Improvement</a:t>
              </a:r>
            </a:p>
            <a:p>
              <a:pPr algn="just">
                <a:lnSpc>
                  <a:spcPts val="3499"/>
                </a:lnSpc>
              </a:pP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SS</a:t>
              </a:r>
              <a:r>
                <a:rPr lang="en-US" sz="2099">
                  <a:solidFill>
                    <a:srgbClr val="000000"/>
                  </a:solidFill>
                  <a:latin typeface="Open Sans"/>
                  <a:ea typeface="Open Sans"/>
                  <a:cs typeface="Open Sans"/>
                  <a:sym typeface="Open Sans"/>
                </a:rPr>
                <a:t>E dropped by 88.6% → better than 2nd-degree</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Visual results: tighter cluster along y=x </a:t>
              </a:r>
            </a:p>
          </p:txBody>
        </p:sp>
      </p:grpSp>
      <p:sp>
        <p:nvSpPr>
          <p:cNvPr name="TextBox 8" id="8"/>
          <p:cNvSpPr txBox="true"/>
          <p:nvPr/>
        </p:nvSpPr>
        <p:spPr>
          <a:xfrm rot="0">
            <a:off x="1028700" y="1019175"/>
            <a:ext cx="16230600"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Results : Emulator Model Development</a:t>
            </a:r>
          </a:p>
        </p:txBody>
      </p:sp>
      <p:sp>
        <p:nvSpPr>
          <p:cNvPr name="TextBox 9" id="9"/>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17</a:t>
            </a:r>
          </a:p>
        </p:txBody>
      </p:sp>
      <p:sp>
        <p:nvSpPr>
          <p:cNvPr name="TextBox 10" id="10"/>
          <p:cNvSpPr txBox="true"/>
          <p:nvPr/>
        </p:nvSpPr>
        <p:spPr>
          <a:xfrm rot="0">
            <a:off x="7289676" y="1959142"/>
            <a:ext cx="3708648"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Open Sans"/>
                <a:ea typeface="Open Sans"/>
                <a:cs typeface="Open Sans"/>
                <a:sym typeface="Open Sans"/>
              </a:rPr>
              <a:t>F</a:t>
            </a:r>
            <a:r>
              <a:rPr lang="en-US" sz="2099">
                <a:solidFill>
                  <a:srgbClr val="000000"/>
                </a:solidFill>
                <a:latin typeface="Open Sans"/>
                <a:ea typeface="Open Sans"/>
                <a:cs typeface="Open Sans"/>
                <a:sym typeface="Open Sans"/>
              </a:rPr>
              <a:t>rom Simulation to Prediction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91707" y="2661789"/>
            <a:ext cx="9567593" cy="6596511"/>
          </a:xfrm>
          <a:custGeom>
            <a:avLst/>
            <a:gdLst/>
            <a:ahLst/>
            <a:cxnLst/>
            <a:rect r="r" b="b" t="t" l="l"/>
            <a:pathLst>
              <a:path h="6596511" w="9567593">
                <a:moveTo>
                  <a:pt x="0" y="0"/>
                </a:moveTo>
                <a:lnTo>
                  <a:pt x="9567593" y="0"/>
                </a:lnTo>
                <a:lnTo>
                  <a:pt x="9567593" y="6596511"/>
                </a:lnTo>
                <a:lnTo>
                  <a:pt x="0" y="6596511"/>
                </a:lnTo>
                <a:lnTo>
                  <a:pt x="0" y="0"/>
                </a:lnTo>
                <a:close/>
              </a:path>
            </a:pathLst>
          </a:custGeom>
          <a:blipFill>
            <a:blip r:embed="rId2"/>
            <a:stretch>
              <a:fillRect l="0" t="0" r="0" b="0"/>
            </a:stretch>
          </a:blipFill>
        </p:spPr>
      </p:sp>
      <p:grpSp>
        <p:nvGrpSpPr>
          <p:cNvPr name="Group 3" id="3"/>
          <p:cNvGrpSpPr/>
          <p:nvPr/>
        </p:nvGrpSpPr>
        <p:grpSpPr>
          <a:xfrm rot="0">
            <a:off x="1165236" y="4071626"/>
            <a:ext cx="6124440" cy="2057272"/>
            <a:chOff x="0" y="0"/>
            <a:chExt cx="8165920" cy="2743029"/>
          </a:xfrm>
        </p:grpSpPr>
        <p:grpSp>
          <p:nvGrpSpPr>
            <p:cNvPr name="Group 4" id="4"/>
            <p:cNvGrpSpPr/>
            <p:nvPr/>
          </p:nvGrpSpPr>
          <p:grpSpPr>
            <a:xfrm rot="0">
              <a:off x="0" y="0"/>
              <a:ext cx="748621" cy="754947"/>
              <a:chOff x="0" y="0"/>
              <a:chExt cx="805989" cy="812800"/>
            </a:xfrm>
          </p:grpSpPr>
          <p:sp>
            <p:nvSpPr>
              <p:cNvPr name="Freeform 5" id="5"/>
              <p:cNvSpPr/>
              <p:nvPr/>
            </p:nvSpPr>
            <p:spPr>
              <a:xfrm flipH="false" flipV="false" rot="0">
                <a:off x="0" y="0"/>
                <a:ext cx="805989" cy="812800"/>
              </a:xfrm>
              <a:custGeom>
                <a:avLst/>
                <a:gdLst/>
                <a:ahLst/>
                <a:cxnLst/>
                <a:rect r="r" b="b" t="t" l="l"/>
                <a:pathLst>
                  <a:path h="812800" w="805989">
                    <a:moveTo>
                      <a:pt x="402994" y="0"/>
                    </a:moveTo>
                    <a:cubicBezTo>
                      <a:pt x="180427" y="0"/>
                      <a:pt x="0" y="181951"/>
                      <a:pt x="0" y="406400"/>
                    </a:cubicBezTo>
                    <a:cubicBezTo>
                      <a:pt x="0" y="630849"/>
                      <a:pt x="180427" y="812800"/>
                      <a:pt x="402994" y="812800"/>
                    </a:cubicBezTo>
                    <a:cubicBezTo>
                      <a:pt x="625562" y="812800"/>
                      <a:pt x="805989" y="630849"/>
                      <a:pt x="805989" y="406400"/>
                    </a:cubicBezTo>
                    <a:cubicBezTo>
                      <a:pt x="805989" y="181951"/>
                      <a:pt x="625562" y="0"/>
                      <a:pt x="402994" y="0"/>
                    </a:cubicBez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6" id="6"/>
              <p:cNvSpPr txBox="true"/>
              <p:nvPr/>
            </p:nvSpPr>
            <p:spPr>
              <a:xfrm>
                <a:off x="75561" y="47625"/>
                <a:ext cx="654866"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5</a:t>
                </a:r>
              </a:p>
            </p:txBody>
          </p:sp>
        </p:grpSp>
        <p:sp>
          <p:nvSpPr>
            <p:cNvPr name="TextBox 7" id="7"/>
            <p:cNvSpPr txBox="true"/>
            <p:nvPr/>
          </p:nvSpPr>
          <p:spPr>
            <a:xfrm rot="0">
              <a:off x="1058453" y="118997"/>
              <a:ext cx="7107466" cy="2624032"/>
            </a:xfrm>
            <a:prstGeom prst="rect">
              <a:avLst/>
            </a:prstGeom>
          </p:spPr>
          <p:txBody>
            <a:bodyPr anchor="t" rtlCol="false" tIns="0" lIns="0" bIns="0" rIns="0">
              <a:spAutoFit/>
            </a:bodyPr>
            <a:lstStyle/>
            <a:p>
              <a:pPr algn="just">
                <a:lnSpc>
                  <a:spcPts val="3499"/>
                </a:lnSpc>
                <a:spcBef>
                  <a:spcPct val="0"/>
                </a:spcBef>
              </a:pPr>
              <a:r>
                <a:rPr lang="en-US" b="true" sz="2499">
                  <a:solidFill>
                    <a:srgbClr val="000000"/>
                  </a:solidFill>
                  <a:latin typeface="Open Sans Bold"/>
                  <a:ea typeface="Open Sans Bold"/>
                  <a:cs typeface="Open Sans Bold"/>
                  <a:sym typeface="Open Sans Bold"/>
                </a:rPr>
                <a:t>Local Error Heatmap</a:t>
              </a:r>
            </a:p>
            <a:p>
              <a:pPr algn="just">
                <a:lnSpc>
                  <a:spcPts val="3499"/>
                </a:lnSpc>
              </a:pP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Lower error in low rotation zones</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Some localized overfitting in high rotation/high L1 areas</a:t>
              </a:r>
            </a:p>
          </p:txBody>
        </p:sp>
      </p:grpSp>
      <p:sp>
        <p:nvSpPr>
          <p:cNvPr name="TextBox 8" id="8"/>
          <p:cNvSpPr txBox="true"/>
          <p:nvPr/>
        </p:nvSpPr>
        <p:spPr>
          <a:xfrm rot="0">
            <a:off x="1028700" y="1019175"/>
            <a:ext cx="16230600"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Results : Emulator Model Development</a:t>
            </a:r>
          </a:p>
        </p:txBody>
      </p:sp>
      <p:sp>
        <p:nvSpPr>
          <p:cNvPr name="TextBox 9" id="9"/>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18</a:t>
            </a:r>
          </a:p>
        </p:txBody>
      </p:sp>
      <p:sp>
        <p:nvSpPr>
          <p:cNvPr name="TextBox 10" id="10"/>
          <p:cNvSpPr txBox="true"/>
          <p:nvPr/>
        </p:nvSpPr>
        <p:spPr>
          <a:xfrm rot="0">
            <a:off x="7289676" y="1959142"/>
            <a:ext cx="3708648"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Open Sans"/>
                <a:ea typeface="Open Sans"/>
                <a:cs typeface="Open Sans"/>
                <a:sym typeface="Open Sans"/>
              </a:rPr>
              <a:t>F</a:t>
            </a:r>
            <a:r>
              <a:rPr lang="en-US" sz="2099">
                <a:solidFill>
                  <a:srgbClr val="000000"/>
                </a:solidFill>
                <a:latin typeface="Open Sans"/>
                <a:ea typeface="Open Sans"/>
                <a:cs typeface="Open Sans"/>
                <a:sym typeface="Open Sans"/>
              </a:rPr>
              <a:t>rom Simulation to Prediction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65236" y="3286723"/>
            <a:ext cx="731463" cy="623987"/>
            <a:chOff x="0" y="0"/>
            <a:chExt cx="1050021" cy="895738"/>
          </a:xfrm>
        </p:grpSpPr>
        <p:sp>
          <p:nvSpPr>
            <p:cNvPr name="Freeform 3" id="3"/>
            <p:cNvSpPr/>
            <p:nvPr/>
          </p:nvSpPr>
          <p:spPr>
            <a:xfrm flipH="false" flipV="false" rot="0">
              <a:off x="0" y="0"/>
              <a:ext cx="1050021" cy="895738"/>
            </a:xfrm>
            <a:custGeom>
              <a:avLst/>
              <a:gdLst/>
              <a:ahLst/>
              <a:cxnLst/>
              <a:rect r="r" b="b" t="t" l="l"/>
              <a:pathLst>
                <a:path h="895738" w="1050021">
                  <a:moveTo>
                    <a:pt x="525011" y="0"/>
                  </a:moveTo>
                  <a:cubicBezTo>
                    <a:pt x="235055" y="0"/>
                    <a:pt x="0" y="200518"/>
                    <a:pt x="0" y="447869"/>
                  </a:cubicBezTo>
                  <a:cubicBezTo>
                    <a:pt x="0" y="695221"/>
                    <a:pt x="235055" y="895738"/>
                    <a:pt x="525011" y="895738"/>
                  </a:cubicBezTo>
                  <a:cubicBezTo>
                    <a:pt x="814966" y="895738"/>
                    <a:pt x="1050021" y="695221"/>
                    <a:pt x="1050021" y="447869"/>
                  </a:cubicBezTo>
                  <a:cubicBezTo>
                    <a:pt x="1050021" y="200518"/>
                    <a:pt x="814966" y="0"/>
                    <a:pt x="525011" y="0"/>
                  </a:cubicBez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4" id="4"/>
            <p:cNvSpPr txBox="true"/>
            <p:nvPr/>
          </p:nvSpPr>
          <p:spPr>
            <a:xfrm>
              <a:off x="98440" y="55400"/>
              <a:ext cx="853142" cy="756362"/>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5</a:t>
              </a:r>
            </a:p>
          </p:txBody>
        </p:sp>
      </p:grpSp>
      <p:sp>
        <p:nvSpPr>
          <p:cNvPr name="TextBox 5" id="5"/>
          <p:cNvSpPr txBox="true"/>
          <p:nvPr/>
        </p:nvSpPr>
        <p:spPr>
          <a:xfrm rot="0">
            <a:off x="2199431" y="3364064"/>
            <a:ext cx="6944569" cy="2351405"/>
          </a:xfrm>
          <a:prstGeom prst="rect">
            <a:avLst/>
          </a:prstGeom>
        </p:spPr>
        <p:txBody>
          <a:bodyPr anchor="t" rtlCol="false" tIns="0" lIns="0" bIns="0" rIns="0">
            <a:spAutoFit/>
          </a:bodyPr>
          <a:lstStyle/>
          <a:p>
            <a:pPr algn="just">
              <a:lnSpc>
                <a:spcPts val="3499"/>
              </a:lnSpc>
            </a:pPr>
            <a:r>
              <a:rPr lang="en-US" sz="2499" b="true">
                <a:solidFill>
                  <a:srgbClr val="000000"/>
                </a:solidFill>
                <a:latin typeface="Open Sans Bold"/>
                <a:ea typeface="Open Sans Bold"/>
                <a:cs typeface="Open Sans Bold"/>
                <a:sym typeface="Open Sans Bold"/>
              </a:rPr>
              <a:t>Test Predictions &amp; Global Optimum</a:t>
            </a:r>
          </a:p>
          <a:p>
            <a:pPr algn="just">
              <a:lnSpc>
                <a:spcPts val="3499"/>
              </a:lnSpc>
            </a:pP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Known input (20°, 20m):</a:t>
            </a:r>
          </a:p>
          <a:p>
            <a:pPr algn="just" marL="906777" indent="-302259" lvl="2">
              <a:lnSpc>
                <a:spcPts val="2939"/>
              </a:lnSpc>
              <a:buFont typeface="Arial"/>
              <a:buChar char="⚬"/>
            </a:pPr>
            <a:r>
              <a:rPr lang="en-US" sz="2099">
                <a:solidFill>
                  <a:srgbClr val="000000"/>
                </a:solidFill>
                <a:latin typeface="Open Sans"/>
                <a:ea typeface="Open Sans"/>
                <a:cs typeface="Open Sans"/>
                <a:sym typeface="Open Sans"/>
              </a:rPr>
              <a:t>5th-degree: 6900.63 kWh</a:t>
            </a:r>
          </a:p>
          <a:p>
            <a:pPr algn="just" marL="906777" indent="-302259" lvl="2">
              <a:lnSpc>
                <a:spcPts val="2939"/>
              </a:lnSpc>
              <a:buFont typeface="Arial"/>
              <a:buChar char="⚬"/>
            </a:pPr>
            <a:r>
              <a:rPr lang="en-US" sz="2099">
                <a:solidFill>
                  <a:srgbClr val="000000"/>
                </a:solidFill>
                <a:latin typeface="Open Sans"/>
                <a:ea typeface="Open Sans"/>
                <a:cs typeface="Open Sans"/>
                <a:sym typeface="Open Sans"/>
              </a:rPr>
              <a:t>Actual: 6909.38 kWh</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Best config:</a:t>
            </a:r>
          </a:p>
        </p:txBody>
      </p:sp>
      <p:sp>
        <p:nvSpPr>
          <p:cNvPr name="Freeform 6" id="6"/>
          <p:cNvSpPr/>
          <p:nvPr/>
        </p:nvSpPr>
        <p:spPr>
          <a:xfrm flipH="false" flipV="false" rot="0">
            <a:off x="9758082" y="2448727"/>
            <a:ext cx="7089819" cy="6295978"/>
          </a:xfrm>
          <a:custGeom>
            <a:avLst/>
            <a:gdLst/>
            <a:ahLst/>
            <a:cxnLst/>
            <a:rect r="r" b="b" t="t" l="l"/>
            <a:pathLst>
              <a:path h="6295978" w="7089819">
                <a:moveTo>
                  <a:pt x="0" y="0"/>
                </a:moveTo>
                <a:lnTo>
                  <a:pt x="7089820" y="0"/>
                </a:lnTo>
                <a:lnTo>
                  <a:pt x="7089820" y="6295978"/>
                </a:lnTo>
                <a:lnTo>
                  <a:pt x="0" y="6295978"/>
                </a:lnTo>
                <a:lnTo>
                  <a:pt x="0" y="0"/>
                </a:lnTo>
                <a:close/>
              </a:path>
            </a:pathLst>
          </a:custGeom>
          <a:blipFill>
            <a:blip r:embed="rId2"/>
            <a:stretch>
              <a:fillRect l="0" t="-14529" r="0" b="0"/>
            </a:stretch>
          </a:blipFill>
        </p:spPr>
      </p:sp>
      <p:sp>
        <p:nvSpPr>
          <p:cNvPr name="Freeform 7" id="7"/>
          <p:cNvSpPr/>
          <p:nvPr/>
        </p:nvSpPr>
        <p:spPr>
          <a:xfrm flipH="false" flipV="false" rot="0">
            <a:off x="3018285" y="5848820"/>
            <a:ext cx="6125715" cy="578808"/>
          </a:xfrm>
          <a:custGeom>
            <a:avLst/>
            <a:gdLst/>
            <a:ahLst/>
            <a:cxnLst/>
            <a:rect r="r" b="b" t="t" l="l"/>
            <a:pathLst>
              <a:path h="578808" w="6125715">
                <a:moveTo>
                  <a:pt x="0" y="0"/>
                </a:moveTo>
                <a:lnTo>
                  <a:pt x="6125715" y="0"/>
                </a:lnTo>
                <a:lnTo>
                  <a:pt x="6125715" y="578807"/>
                </a:lnTo>
                <a:lnTo>
                  <a:pt x="0" y="578807"/>
                </a:lnTo>
                <a:lnTo>
                  <a:pt x="0" y="0"/>
                </a:lnTo>
                <a:close/>
              </a:path>
            </a:pathLst>
          </a:custGeom>
          <a:blipFill>
            <a:blip r:embed="rId3"/>
            <a:stretch>
              <a:fillRect l="0" t="0" r="0" b="0"/>
            </a:stretch>
          </a:blipFill>
        </p:spPr>
      </p:sp>
      <p:sp>
        <p:nvSpPr>
          <p:cNvPr name="TextBox 8" id="8"/>
          <p:cNvSpPr txBox="true"/>
          <p:nvPr/>
        </p:nvSpPr>
        <p:spPr>
          <a:xfrm rot="0">
            <a:off x="1028700" y="1019175"/>
            <a:ext cx="16230600"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Results : Emulator Model Development</a:t>
            </a:r>
          </a:p>
        </p:txBody>
      </p:sp>
      <p:sp>
        <p:nvSpPr>
          <p:cNvPr name="TextBox 9" id="9"/>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19</a:t>
            </a:r>
          </a:p>
        </p:txBody>
      </p:sp>
      <p:sp>
        <p:nvSpPr>
          <p:cNvPr name="TextBox 10" id="10"/>
          <p:cNvSpPr txBox="true"/>
          <p:nvPr/>
        </p:nvSpPr>
        <p:spPr>
          <a:xfrm rot="0">
            <a:off x="7289676" y="1959142"/>
            <a:ext cx="3708648"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Open Sans"/>
                <a:ea typeface="Open Sans"/>
                <a:cs typeface="Open Sans"/>
                <a:sym typeface="Open Sans"/>
              </a:rPr>
              <a:t>F</a:t>
            </a:r>
            <a:r>
              <a:rPr lang="en-US" sz="2099">
                <a:solidFill>
                  <a:srgbClr val="000000"/>
                </a:solidFill>
                <a:latin typeface="Open Sans"/>
                <a:ea typeface="Open Sans"/>
                <a:cs typeface="Open Sans"/>
                <a:sym typeface="Open Sans"/>
              </a:rPr>
              <a:t>rom Simulation to Prediction</a:t>
            </a:r>
          </a:p>
        </p:txBody>
      </p:sp>
      <p:sp>
        <p:nvSpPr>
          <p:cNvPr name="TextBox 11" id="11"/>
          <p:cNvSpPr txBox="true"/>
          <p:nvPr/>
        </p:nvSpPr>
        <p:spPr>
          <a:xfrm rot="0">
            <a:off x="1624045" y="7809350"/>
            <a:ext cx="7363718" cy="1099185"/>
          </a:xfrm>
          <a:prstGeom prst="rect">
            <a:avLst/>
          </a:prstGeom>
        </p:spPr>
        <p:txBody>
          <a:bodyPr anchor="t" rtlCol="false" tIns="0" lIns="0" bIns="0" rIns="0">
            <a:spAutoFit/>
          </a:bodyPr>
          <a:lstStyle/>
          <a:p>
            <a:pPr algn="l" marL="453388" indent="-226694" lvl="1">
              <a:lnSpc>
                <a:spcPts val="2939"/>
              </a:lnSpc>
              <a:buFont typeface="Arial"/>
              <a:buChar char="•"/>
            </a:pPr>
            <a:r>
              <a:rPr lang="en-US" sz="2099">
                <a:solidFill>
                  <a:srgbClr val="000000"/>
                </a:solidFill>
                <a:latin typeface="Open Sans"/>
                <a:ea typeface="Open Sans"/>
                <a:cs typeface="Open Sans"/>
                <a:sym typeface="Open Sans"/>
              </a:rPr>
              <a:t>5th-degree emulator captures non-linear behavior</a:t>
            </a:r>
          </a:p>
          <a:p>
            <a:pPr algn="l" marL="453388" indent="-226694" lvl="1">
              <a:lnSpc>
                <a:spcPts val="2939"/>
              </a:lnSpc>
              <a:buFont typeface="Arial"/>
              <a:buChar char="•"/>
            </a:pPr>
            <a:r>
              <a:rPr lang="en-US" sz="2099">
                <a:solidFill>
                  <a:srgbClr val="000000"/>
                </a:solidFill>
                <a:latin typeface="Open Sans"/>
                <a:ea typeface="Open Sans"/>
                <a:cs typeface="Open Sans"/>
                <a:sym typeface="Open Sans"/>
              </a:rPr>
              <a:t>Enables fast and accurate prediction without simulation</a:t>
            </a:r>
          </a:p>
          <a:p>
            <a:pPr algn="l" marL="453388" indent="-226694" lvl="1">
              <a:lnSpc>
                <a:spcPts val="2939"/>
              </a:lnSpc>
              <a:buFont typeface="Arial"/>
              <a:buChar char="•"/>
            </a:pPr>
            <a:r>
              <a:rPr lang="en-US" sz="2099">
                <a:solidFill>
                  <a:srgbClr val="000000"/>
                </a:solidFill>
                <a:latin typeface="Open Sans"/>
                <a:ea typeface="Open Sans"/>
                <a:cs typeface="Open Sans"/>
                <a:sym typeface="Open Sans"/>
              </a:rPr>
              <a:t>Supports design space exploration and optimization</a:t>
            </a:r>
          </a:p>
        </p:txBody>
      </p:sp>
      <p:sp>
        <p:nvSpPr>
          <p:cNvPr name="TextBox 12" id="12"/>
          <p:cNvSpPr txBox="true"/>
          <p:nvPr/>
        </p:nvSpPr>
        <p:spPr>
          <a:xfrm rot="0">
            <a:off x="1833620" y="7156370"/>
            <a:ext cx="7924463" cy="422275"/>
          </a:xfrm>
          <a:prstGeom prst="rect">
            <a:avLst/>
          </a:prstGeom>
        </p:spPr>
        <p:txBody>
          <a:bodyPr anchor="t" rtlCol="false" tIns="0" lIns="0" bIns="0" rIns="0">
            <a:spAutoFit/>
          </a:bodyPr>
          <a:lstStyle/>
          <a:p>
            <a:pPr algn="just">
              <a:lnSpc>
                <a:spcPts val="3499"/>
              </a:lnSpc>
            </a:pPr>
            <a:r>
              <a:rPr lang="en-US" b="true" sz="2499">
                <a:solidFill>
                  <a:srgbClr val="000000"/>
                </a:solidFill>
                <a:latin typeface="Open Sans Bold"/>
                <a:ea typeface="Open Sans Bold"/>
                <a:cs typeface="Open Sans Bold"/>
                <a:sym typeface="Open Sans Bold"/>
              </a:rPr>
              <a:t>Conclusion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rot="0">
            <a:off x="1711603" y="1912588"/>
            <a:ext cx="1104900" cy="57150"/>
          </a:xfrm>
          <a:prstGeom prst="rect">
            <a:avLst/>
          </a:prstGeom>
          <a:solidFill>
            <a:srgbClr val="F4806B"/>
          </a:solidFill>
        </p:spPr>
      </p:sp>
      <p:grpSp>
        <p:nvGrpSpPr>
          <p:cNvPr name="Group 3" id="3"/>
          <p:cNvGrpSpPr/>
          <p:nvPr/>
        </p:nvGrpSpPr>
        <p:grpSpPr>
          <a:xfrm rot="0">
            <a:off x="3035895" y="4412012"/>
            <a:ext cx="2551946" cy="255194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113382" t="-176171" r="-100060" b="-141752"/>
              </a:stretch>
            </a:blipFill>
          </p:spPr>
        </p:sp>
      </p:grpSp>
      <p:grpSp>
        <p:nvGrpSpPr>
          <p:cNvPr name="Group 5" id="5"/>
          <p:cNvGrpSpPr/>
          <p:nvPr/>
        </p:nvGrpSpPr>
        <p:grpSpPr>
          <a:xfrm rot="0">
            <a:off x="7868027" y="4412012"/>
            <a:ext cx="2551946" cy="255194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12700">
              <a:solidFill>
                <a:srgbClr val="000000"/>
              </a:solidFill>
            </a:ln>
          </p:spPr>
        </p:sp>
      </p:grpSp>
      <p:grpSp>
        <p:nvGrpSpPr>
          <p:cNvPr name="Group 7" id="7"/>
          <p:cNvGrpSpPr/>
          <p:nvPr/>
        </p:nvGrpSpPr>
        <p:grpSpPr>
          <a:xfrm rot="0">
            <a:off x="12482859" y="4412012"/>
            <a:ext cx="2551946" cy="25519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29802" t="-39512" r="-34888" b="-66351"/>
              </a:stretch>
            </a:blipFill>
          </p:spPr>
        </p:sp>
      </p:grpSp>
      <p:grpSp>
        <p:nvGrpSpPr>
          <p:cNvPr name="Group 9" id="9"/>
          <p:cNvGrpSpPr/>
          <p:nvPr/>
        </p:nvGrpSpPr>
        <p:grpSpPr>
          <a:xfrm rot="0">
            <a:off x="7868027" y="4412012"/>
            <a:ext cx="2551946" cy="25519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a:ln w="12700">
              <a:solidFill>
                <a:srgbClr val="000000"/>
              </a:solidFill>
            </a:ln>
          </p:spPr>
        </p:sp>
      </p:grpSp>
      <p:sp>
        <p:nvSpPr>
          <p:cNvPr name="Freeform 11" id="11"/>
          <p:cNvSpPr/>
          <p:nvPr/>
        </p:nvSpPr>
        <p:spPr>
          <a:xfrm flipH="false" flipV="false" rot="0">
            <a:off x="7868027" y="4412012"/>
            <a:ext cx="2551946" cy="2551946"/>
          </a:xfrm>
          <a:custGeom>
            <a:avLst/>
            <a:gdLst/>
            <a:ahLst/>
            <a:cxnLst/>
            <a:rect r="r" b="b" t="t" l="l"/>
            <a:pathLst>
              <a:path h="2551946" w="2551946">
                <a:moveTo>
                  <a:pt x="0" y="0"/>
                </a:moveTo>
                <a:lnTo>
                  <a:pt x="2551946" y="0"/>
                </a:lnTo>
                <a:lnTo>
                  <a:pt x="2551946" y="2551945"/>
                </a:lnTo>
                <a:lnTo>
                  <a:pt x="0" y="2551945"/>
                </a:lnTo>
                <a:lnTo>
                  <a:pt x="0" y="0"/>
                </a:lnTo>
                <a:close/>
              </a:path>
            </a:pathLst>
          </a:custGeom>
          <a:blipFill>
            <a:blip r:embed="rId4"/>
            <a:stretch>
              <a:fillRect l="0" t="0" r="0" b="0"/>
            </a:stretch>
          </a:blipFill>
        </p:spPr>
      </p:sp>
      <p:sp>
        <p:nvSpPr>
          <p:cNvPr name="TextBox 12" id="12"/>
          <p:cNvSpPr txBox="true"/>
          <p:nvPr/>
        </p:nvSpPr>
        <p:spPr>
          <a:xfrm rot="0">
            <a:off x="1711603" y="2239142"/>
            <a:ext cx="9492694" cy="1076325"/>
          </a:xfrm>
          <a:prstGeom prst="rect">
            <a:avLst/>
          </a:prstGeom>
        </p:spPr>
        <p:txBody>
          <a:bodyPr anchor="t" rtlCol="false" tIns="0" lIns="0" bIns="0" rIns="0">
            <a:spAutoFit/>
          </a:bodyPr>
          <a:lstStyle/>
          <a:p>
            <a:pPr algn="l" marL="0" indent="0" lvl="0">
              <a:lnSpc>
                <a:spcPts val="8400"/>
              </a:lnSpc>
            </a:pPr>
            <a:r>
              <a:rPr lang="en-US" sz="7000">
                <a:solidFill>
                  <a:srgbClr val="2E2E2E"/>
                </a:solidFill>
                <a:latin typeface="Open Sans"/>
                <a:ea typeface="Open Sans"/>
                <a:cs typeface="Open Sans"/>
                <a:sym typeface="Open Sans"/>
              </a:rPr>
              <a:t>Team 14</a:t>
            </a:r>
          </a:p>
        </p:txBody>
      </p:sp>
      <p:sp>
        <p:nvSpPr>
          <p:cNvPr name="TextBox 13" id="13"/>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2</a:t>
            </a:r>
          </a:p>
        </p:txBody>
      </p:sp>
      <p:sp>
        <p:nvSpPr>
          <p:cNvPr name="TextBox 14" id="14"/>
          <p:cNvSpPr txBox="true"/>
          <p:nvPr/>
        </p:nvSpPr>
        <p:spPr>
          <a:xfrm rot="0">
            <a:off x="3169583" y="7474397"/>
            <a:ext cx="2284571" cy="540385"/>
          </a:xfrm>
          <a:prstGeom prst="rect">
            <a:avLst/>
          </a:prstGeom>
        </p:spPr>
        <p:txBody>
          <a:bodyPr anchor="t" rtlCol="false" tIns="0" lIns="0" bIns="0" rIns="0">
            <a:spAutoFit/>
          </a:bodyPr>
          <a:lstStyle/>
          <a:p>
            <a:pPr algn="ctr">
              <a:lnSpc>
                <a:spcPts val="2239"/>
              </a:lnSpc>
              <a:spcBef>
                <a:spcPct val="0"/>
              </a:spcBef>
            </a:pPr>
            <a:r>
              <a:rPr lang="en-US" sz="1599">
                <a:solidFill>
                  <a:srgbClr val="2E2E2E"/>
                </a:solidFill>
                <a:latin typeface="Open Sans"/>
                <a:ea typeface="Open Sans"/>
                <a:cs typeface="Open Sans"/>
                <a:sym typeface="Open Sans"/>
              </a:rPr>
              <a:t>Farnaz Ahmadi Vafa (FV)​</a:t>
            </a:r>
          </a:p>
          <a:p>
            <a:pPr algn="ctr">
              <a:lnSpc>
                <a:spcPts val="2239"/>
              </a:lnSpc>
              <a:spcBef>
                <a:spcPct val="0"/>
              </a:spcBef>
            </a:pPr>
            <a:r>
              <a:rPr lang="en-US" sz="1599">
                <a:solidFill>
                  <a:srgbClr val="2E2E2E"/>
                </a:solidFill>
                <a:latin typeface="Open Sans"/>
                <a:ea typeface="Open Sans"/>
                <a:cs typeface="Open Sans"/>
                <a:sym typeface="Open Sans"/>
              </a:rPr>
              <a:t>Civil Engineer​</a:t>
            </a:r>
          </a:p>
        </p:txBody>
      </p:sp>
      <p:sp>
        <p:nvSpPr>
          <p:cNvPr name="TextBox 15" id="15"/>
          <p:cNvSpPr txBox="true"/>
          <p:nvPr/>
        </p:nvSpPr>
        <p:spPr>
          <a:xfrm rot="0">
            <a:off x="7654766" y="7474397"/>
            <a:ext cx="2978468" cy="540385"/>
          </a:xfrm>
          <a:prstGeom prst="rect">
            <a:avLst/>
          </a:prstGeom>
        </p:spPr>
        <p:txBody>
          <a:bodyPr anchor="t" rtlCol="false" tIns="0" lIns="0" bIns="0" rIns="0">
            <a:spAutoFit/>
          </a:bodyPr>
          <a:lstStyle/>
          <a:p>
            <a:pPr algn="ctr">
              <a:lnSpc>
                <a:spcPts val="2239"/>
              </a:lnSpc>
              <a:spcBef>
                <a:spcPct val="0"/>
              </a:spcBef>
            </a:pPr>
            <a:r>
              <a:rPr lang="en-US" sz="1599">
                <a:solidFill>
                  <a:srgbClr val="2E2E2E"/>
                </a:solidFill>
                <a:latin typeface="Open Sans"/>
                <a:ea typeface="Open Sans"/>
                <a:cs typeface="Open Sans"/>
                <a:sym typeface="Open Sans"/>
              </a:rPr>
              <a:t>Mohammed Amin Shojaee (MS)​</a:t>
            </a:r>
          </a:p>
          <a:p>
            <a:pPr algn="ctr">
              <a:lnSpc>
                <a:spcPts val="2239"/>
              </a:lnSpc>
              <a:spcBef>
                <a:spcPct val="0"/>
              </a:spcBef>
            </a:pPr>
            <a:r>
              <a:rPr lang="en-US" sz="1599">
                <a:solidFill>
                  <a:srgbClr val="2E2E2E"/>
                </a:solidFill>
                <a:latin typeface="Open Sans"/>
                <a:ea typeface="Open Sans"/>
                <a:cs typeface="Open Sans"/>
                <a:sym typeface="Open Sans"/>
              </a:rPr>
              <a:t>Civil Engineer​</a:t>
            </a:r>
          </a:p>
        </p:txBody>
      </p:sp>
      <p:sp>
        <p:nvSpPr>
          <p:cNvPr name="TextBox 16" id="16"/>
          <p:cNvSpPr txBox="true"/>
          <p:nvPr/>
        </p:nvSpPr>
        <p:spPr>
          <a:xfrm rot="0">
            <a:off x="12516474" y="7474397"/>
            <a:ext cx="2484715" cy="540385"/>
          </a:xfrm>
          <a:prstGeom prst="rect">
            <a:avLst/>
          </a:prstGeom>
        </p:spPr>
        <p:txBody>
          <a:bodyPr anchor="t" rtlCol="false" tIns="0" lIns="0" bIns="0" rIns="0">
            <a:spAutoFit/>
          </a:bodyPr>
          <a:lstStyle/>
          <a:p>
            <a:pPr algn="ctr">
              <a:lnSpc>
                <a:spcPts val="2239"/>
              </a:lnSpc>
              <a:spcBef>
                <a:spcPct val="0"/>
              </a:spcBef>
            </a:pPr>
            <a:r>
              <a:rPr lang="en-US" sz="1599">
                <a:solidFill>
                  <a:srgbClr val="2E2E2E"/>
                </a:solidFill>
                <a:latin typeface="Open Sans"/>
                <a:ea typeface="Open Sans"/>
                <a:cs typeface="Open Sans"/>
                <a:sym typeface="Open Sans"/>
              </a:rPr>
              <a:t>Salma Nabilah Yanuar (SY)​</a:t>
            </a:r>
          </a:p>
          <a:p>
            <a:pPr algn="ctr">
              <a:lnSpc>
                <a:spcPts val="2239"/>
              </a:lnSpc>
              <a:spcBef>
                <a:spcPct val="0"/>
              </a:spcBef>
            </a:pPr>
            <a:r>
              <a:rPr lang="en-US" sz="1599">
                <a:solidFill>
                  <a:srgbClr val="2E2E2E"/>
                </a:solidFill>
                <a:latin typeface="Open Sans"/>
                <a:ea typeface="Open Sans"/>
                <a:cs typeface="Open Sans"/>
                <a:sym typeface="Open Sans"/>
              </a:rPr>
              <a:t>Architect​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028700" y="2545172"/>
            <a:ext cx="7618556" cy="3377810"/>
            <a:chOff x="0" y="0"/>
            <a:chExt cx="2006533" cy="889629"/>
          </a:xfrm>
        </p:grpSpPr>
        <p:sp>
          <p:nvSpPr>
            <p:cNvPr name="Freeform 3" id="3"/>
            <p:cNvSpPr/>
            <p:nvPr/>
          </p:nvSpPr>
          <p:spPr>
            <a:xfrm flipH="false" flipV="false" rot="0">
              <a:off x="0" y="0"/>
              <a:ext cx="2006533" cy="889629"/>
            </a:xfrm>
            <a:custGeom>
              <a:avLst/>
              <a:gdLst/>
              <a:ahLst/>
              <a:cxnLst/>
              <a:rect r="r" b="b" t="t" l="l"/>
              <a:pathLst>
                <a:path h="889629" w="2006533">
                  <a:moveTo>
                    <a:pt x="28453" y="0"/>
                  </a:moveTo>
                  <a:lnTo>
                    <a:pt x="1978080" y="0"/>
                  </a:lnTo>
                  <a:cubicBezTo>
                    <a:pt x="1985626" y="0"/>
                    <a:pt x="1992863" y="2998"/>
                    <a:pt x="1998200" y="8334"/>
                  </a:cubicBezTo>
                  <a:cubicBezTo>
                    <a:pt x="2003536" y="13670"/>
                    <a:pt x="2006533" y="20907"/>
                    <a:pt x="2006533" y="28453"/>
                  </a:cubicBezTo>
                  <a:lnTo>
                    <a:pt x="2006533" y="861176"/>
                  </a:lnTo>
                  <a:cubicBezTo>
                    <a:pt x="2006533" y="868722"/>
                    <a:pt x="2003536" y="875959"/>
                    <a:pt x="1998200" y="881295"/>
                  </a:cubicBezTo>
                  <a:cubicBezTo>
                    <a:pt x="1992863" y="886631"/>
                    <a:pt x="1985626" y="889629"/>
                    <a:pt x="1978080" y="889629"/>
                  </a:cubicBezTo>
                  <a:lnTo>
                    <a:pt x="28453" y="889629"/>
                  </a:lnTo>
                  <a:cubicBezTo>
                    <a:pt x="20907" y="889629"/>
                    <a:pt x="13670" y="886631"/>
                    <a:pt x="8334" y="881295"/>
                  </a:cubicBezTo>
                  <a:cubicBezTo>
                    <a:pt x="2998" y="875959"/>
                    <a:pt x="0" y="868722"/>
                    <a:pt x="0" y="861176"/>
                  </a:cubicBezTo>
                  <a:lnTo>
                    <a:pt x="0" y="28453"/>
                  </a:lnTo>
                  <a:cubicBezTo>
                    <a:pt x="0" y="20907"/>
                    <a:pt x="2998" y="13670"/>
                    <a:pt x="8334" y="8334"/>
                  </a:cubicBezTo>
                  <a:cubicBezTo>
                    <a:pt x="13670" y="2998"/>
                    <a:pt x="20907" y="0"/>
                    <a:pt x="28453" y="0"/>
                  </a:cubicBezTo>
                  <a:close/>
                </a:path>
              </a:pathLst>
            </a:custGeom>
            <a:solidFill>
              <a:srgbClr val="FFFFFF"/>
            </a:solidFill>
          </p:spPr>
        </p:sp>
        <p:sp>
          <p:nvSpPr>
            <p:cNvPr name="TextBox 4" id="4"/>
            <p:cNvSpPr txBox="true"/>
            <p:nvPr/>
          </p:nvSpPr>
          <p:spPr>
            <a:xfrm>
              <a:off x="0" y="-95250"/>
              <a:ext cx="2006533" cy="984879"/>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145951" y="2678971"/>
            <a:ext cx="668384" cy="623987"/>
            <a:chOff x="0" y="0"/>
            <a:chExt cx="959471" cy="895738"/>
          </a:xfrm>
        </p:grpSpPr>
        <p:sp>
          <p:nvSpPr>
            <p:cNvPr name="Freeform 6" id="6"/>
            <p:cNvSpPr/>
            <p:nvPr/>
          </p:nvSpPr>
          <p:spPr>
            <a:xfrm flipH="false" flipV="false" rot="0">
              <a:off x="0" y="0"/>
              <a:ext cx="959471" cy="895738"/>
            </a:xfrm>
            <a:custGeom>
              <a:avLst/>
              <a:gdLst/>
              <a:ahLst/>
              <a:cxnLst/>
              <a:rect r="r" b="b" t="t" l="l"/>
              <a:pathLst>
                <a:path h="895738" w="959471">
                  <a:moveTo>
                    <a:pt x="479735" y="0"/>
                  </a:moveTo>
                  <a:cubicBezTo>
                    <a:pt x="214785" y="0"/>
                    <a:pt x="0" y="200518"/>
                    <a:pt x="0" y="447869"/>
                  </a:cubicBezTo>
                  <a:cubicBezTo>
                    <a:pt x="0" y="695221"/>
                    <a:pt x="214785" y="895738"/>
                    <a:pt x="479735" y="895738"/>
                  </a:cubicBezTo>
                  <a:cubicBezTo>
                    <a:pt x="744686" y="895738"/>
                    <a:pt x="959471" y="695221"/>
                    <a:pt x="959471" y="447869"/>
                  </a:cubicBezTo>
                  <a:cubicBezTo>
                    <a:pt x="959471" y="200518"/>
                    <a:pt x="744686" y="0"/>
                    <a:pt x="479735" y="0"/>
                  </a:cubicBez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7" id="7"/>
            <p:cNvSpPr txBox="true"/>
            <p:nvPr/>
          </p:nvSpPr>
          <p:spPr>
            <a:xfrm>
              <a:off x="89950" y="55400"/>
              <a:ext cx="779570" cy="756362"/>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1</a:t>
              </a:r>
            </a:p>
          </p:txBody>
        </p:sp>
      </p:grpSp>
      <p:sp>
        <p:nvSpPr>
          <p:cNvPr name="TextBox 8" id="8"/>
          <p:cNvSpPr txBox="true"/>
          <p:nvPr/>
        </p:nvSpPr>
        <p:spPr>
          <a:xfrm rot="0">
            <a:off x="1273980" y="2825176"/>
            <a:ext cx="6985966" cy="2722880"/>
          </a:xfrm>
          <a:prstGeom prst="rect">
            <a:avLst/>
          </a:prstGeom>
        </p:spPr>
        <p:txBody>
          <a:bodyPr anchor="t" rtlCol="false" tIns="0" lIns="0" bIns="0" rIns="0">
            <a:spAutoFit/>
          </a:bodyPr>
          <a:lstStyle/>
          <a:p>
            <a:pPr algn="just">
              <a:lnSpc>
                <a:spcPts val="3499"/>
              </a:lnSpc>
            </a:pPr>
            <a:r>
              <a:rPr lang="en-US" sz="2499" b="true">
                <a:solidFill>
                  <a:srgbClr val="000000"/>
                </a:solidFill>
                <a:latin typeface="Open Sans Bold"/>
                <a:ea typeface="Open Sans Bold"/>
                <a:cs typeface="Open Sans Bold"/>
                <a:sym typeface="Open Sans Bold"/>
              </a:rPr>
              <a:t>        Define the Objective Function</a:t>
            </a:r>
          </a:p>
          <a:p>
            <a:pPr algn="just">
              <a:lnSpc>
                <a:spcPts val="3499"/>
              </a:lnSpc>
            </a:pP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Goal: minimize squared error from target radiation (6000 kWh)</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Error </a:t>
            </a:r>
            <a:r>
              <a:rPr lang="en-US" sz="2099">
                <a:solidFill>
                  <a:srgbClr val="000000"/>
                </a:solidFill>
                <a:latin typeface="Open Sans"/>
                <a:ea typeface="Open Sans"/>
                <a:cs typeface="Open Sans"/>
                <a:sym typeface="Open Sans"/>
              </a:rPr>
              <a:t>function:</a:t>
            </a:r>
          </a:p>
          <a:p>
            <a:pPr algn="just">
              <a:lnSpc>
                <a:spcPts val="2939"/>
              </a:lnSpc>
            </a:pP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f̂ is the 5th-degree emulator predicting radiation</a:t>
            </a:r>
          </a:p>
        </p:txBody>
      </p:sp>
      <p:sp>
        <p:nvSpPr>
          <p:cNvPr name="Freeform 9" id="9"/>
          <p:cNvSpPr/>
          <p:nvPr/>
        </p:nvSpPr>
        <p:spPr>
          <a:xfrm flipH="false" flipV="false" rot="0">
            <a:off x="4264825" y="4348173"/>
            <a:ext cx="3995121" cy="504959"/>
          </a:xfrm>
          <a:custGeom>
            <a:avLst/>
            <a:gdLst/>
            <a:ahLst/>
            <a:cxnLst/>
            <a:rect r="r" b="b" t="t" l="l"/>
            <a:pathLst>
              <a:path h="504959" w="3995121">
                <a:moveTo>
                  <a:pt x="0" y="0"/>
                </a:moveTo>
                <a:lnTo>
                  <a:pt x="3995121" y="0"/>
                </a:lnTo>
                <a:lnTo>
                  <a:pt x="3995121" y="504960"/>
                </a:lnTo>
                <a:lnTo>
                  <a:pt x="0" y="504960"/>
                </a:lnTo>
                <a:lnTo>
                  <a:pt x="0" y="0"/>
                </a:lnTo>
                <a:close/>
              </a:path>
            </a:pathLst>
          </a:custGeom>
          <a:blipFill>
            <a:blip r:embed="rId2"/>
            <a:stretch>
              <a:fillRect l="0" t="0" r="0" b="0"/>
            </a:stretch>
          </a:blipFill>
        </p:spPr>
      </p:sp>
      <p:grpSp>
        <p:nvGrpSpPr>
          <p:cNvPr name="Group 10" id="10"/>
          <p:cNvGrpSpPr/>
          <p:nvPr/>
        </p:nvGrpSpPr>
        <p:grpSpPr>
          <a:xfrm rot="0">
            <a:off x="1028700" y="6110042"/>
            <a:ext cx="7618556" cy="3109205"/>
            <a:chOff x="0" y="0"/>
            <a:chExt cx="2006533" cy="818885"/>
          </a:xfrm>
        </p:grpSpPr>
        <p:sp>
          <p:nvSpPr>
            <p:cNvPr name="Freeform 11" id="11"/>
            <p:cNvSpPr/>
            <p:nvPr/>
          </p:nvSpPr>
          <p:spPr>
            <a:xfrm flipH="false" flipV="false" rot="0">
              <a:off x="0" y="0"/>
              <a:ext cx="2006533" cy="818885"/>
            </a:xfrm>
            <a:custGeom>
              <a:avLst/>
              <a:gdLst/>
              <a:ahLst/>
              <a:cxnLst/>
              <a:rect r="r" b="b" t="t" l="l"/>
              <a:pathLst>
                <a:path h="818885" w="2006533">
                  <a:moveTo>
                    <a:pt x="28453" y="0"/>
                  </a:moveTo>
                  <a:lnTo>
                    <a:pt x="1978080" y="0"/>
                  </a:lnTo>
                  <a:cubicBezTo>
                    <a:pt x="1985626" y="0"/>
                    <a:pt x="1992863" y="2998"/>
                    <a:pt x="1998200" y="8334"/>
                  </a:cubicBezTo>
                  <a:cubicBezTo>
                    <a:pt x="2003536" y="13670"/>
                    <a:pt x="2006533" y="20907"/>
                    <a:pt x="2006533" y="28453"/>
                  </a:cubicBezTo>
                  <a:lnTo>
                    <a:pt x="2006533" y="790432"/>
                  </a:lnTo>
                  <a:cubicBezTo>
                    <a:pt x="2006533" y="797978"/>
                    <a:pt x="2003536" y="805215"/>
                    <a:pt x="1998200" y="810551"/>
                  </a:cubicBezTo>
                  <a:cubicBezTo>
                    <a:pt x="1992863" y="815888"/>
                    <a:pt x="1985626" y="818885"/>
                    <a:pt x="1978080" y="818885"/>
                  </a:cubicBezTo>
                  <a:lnTo>
                    <a:pt x="28453" y="818885"/>
                  </a:lnTo>
                  <a:cubicBezTo>
                    <a:pt x="20907" y="818885"/>
                    <a:pt x="13670" y="815888"/>
                    <a:pt x="8334" y="810551"/>
                  </a:cubicBezTo>
                  <a:cubicBezTo>
                    <a:pt x="2998" y="805215"/>
                    <a:pt x="0" y="797978"/>
                    <a:pt x="0" y="790432"/>
                  </a:cubicBezTo>
                  <a:lnTo>
                    <a:pt x="0" y="28453"/>
                  </a:lnTo>
                  <a:cubicBezTo>
                    <a:pt x="0" y="20907"/>
                    <a:pt x="2998" y="13670"/>
                    <a:pt x="8334" y="8334"/>
                  </a:cubicBezTo>
                  <a:cubicBezTo>
                    <a:pt x="13670" y="2998"/>
                    <a:pt x="20907" y="0"/>
                    <a:pt x="28453" y="0"/>
                  </a:cubicBezTo>
                  <a:close/>
                </a:path>
              </a:pathLst>
            </a:custGeom>
            <a:solidFill>
              <a:srgbClr val="FFFFFF"/>
            </a:solidFill>
          </p:spPr>
        </p:sp>
        <p:sp>
          <p:nvSpPr>
            <p:cNvPr name="TextBox 12" id="12"/>
            <p:cNvSpPr txBox="true"/>
            <p:nvPr/>
          </p:nvSpPr>
          <p:spPr>
            <a:xfrm>
              <a:off x="0" y="-95250"/>
              <a:ext cx="2006533" cy="914135"/>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1145951" y="6243841"/>
            <a:ext cx="668384" cy="623987"/>
            <a:chOff x="0" y="0"/>
            <a:chExt cx="959471" cy="895738"/>
          </a:xfrm>
        </p:grpSpPr>
        <p:sp>
          <p:nvSpPr>
            <p:cNvPr name="Freeform 14" id="14"/>
            <p:cNvSpPr/>
            <p:nvPr/>
          </p:nvSpPr>
          <p:spPr>
            <a:xfrm flipH="false" flipV="false" rot="0">
              <a:off x="0" y="0"/>
              <a:ext cx="959471" cy="895738"/>
            </a:xfrm>
            <a:custGeom>
              <a:avLst/>
              <a:gdLst/>
              <a:ahLst/>
              <a:cxnLst/>
              <a:rect r="r" b="b" t="t" l="l"/>
              <a:pathLst>
                <a:path h="895738" w="959471">
                  <a:moveTo>
                    <a:pt x="479735" y="0"/>
                  </a:moveTo>
                  <a:cubicBezTo>
                    <a:pt x="214785" y="0"/>
                    <a:pt x="0" y="200518"/>
                    <a:pt x="0" y="447869"/>
                  </a:cubicBezTo>
                  <a:cubicBezTo>
                    <a:pt x="0" y="695221"/>
                    <a:pt x="214785" y="895738"/>
                    <a:pt x="479735" y="895738"/>
                  </a:cubicBezTo>
                  <a:cubicBezTo>
                    <a:pt x="744686" y="895738"/>
                    <a:pt x="959471" y="695221"/>
                    <a:pt x="959471" y="447869"/>
                  </a:cubicBezTo>
                  <a:cubicBezTo>
                    <a:pt x="959471" y="200518"/>
                    <a:pt x="744686" y="0"/>
                    <a:pt x="479735" y="0"/>
                  </a:cubicBez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15" id="15"/>
            <p:cNvSpPr txBox="true"/>
            <p:nvPr/>
          </p:nvSpPr>
          <p:spPr>
            <a:xfrm>
              <a:off x="89950" y="55400"/>
              <a:ext cx="779570" cy="756362"/>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2</a:t>
              </a:r>
            </a:p>
          </p:txBody>
        </p:sp>
      </p:grpSp>
      <p:grpSp>
        <p:nvGrpSpPr>
          <p:cNvPr name="Group 16" id="16"/>
          <p:cNvGrpSpPr/>
          <p:nvPr/>
        </p:nvGrpSpPr>
        <p:grpSpPr>
          <a:xfrm rot="0">
            <a:off x="8853256" y="2521524"/>
            <a:ext cx="8406044" cy="6697724"/>
            <a:chOff x="0" y="0"/>
            <a:chExt cx="2213938" cy="1764010"/>
          </a:xfrm>
        </p:grpSpPr>
        <p:sp>
          <p:nvSpPr>
            <p:cNvPr name="Freeform 17" id="17"/>
            <p:cNvSpPr/>
            <p:nvPr/>
          </p:nvSpPr>
          <p:spPr>
            <a:xfrm flipH="false" flipV="false" rot="0">
              <a:off x="0" y="0"/>
              <a:ext cx="2213938" cy="1764010"/>
            </a:xfrm>
            <a:custGeom>
              <a:avLst/>
              <a:gdLst/>
              <a:ahLst/>
              <a:cxnLst/>
              <a:rect r="r" b="b" t="t" l="l"/>
              <a:pathLst>
                <a:path h="1764010" w="2213938">
                  <a:moveTo>
                    <a:pt x="25788" y="0"/>
                  </a:moveTo>
                  <a:lnTo>
                    <a:pt x="2188150" y="0"/>
                  </a:lnTo>
                  <a:cubicBezTo>
                    <a:pt x="2194989" y="0"/>
                    <a:pt x="2201548" y="2717"/>
                    <a:pt x="2206385" y="7553"/>
                  </a:cubicBezTo>
                  <a:cubicBezTo>
                    <a:pt x="2211221" y="12389"/>
                    <a:pt x="2213938" y="18948"/>
                    <a:pt x="2213938" y="25788"/>
                  </a:cubicBezTo>
                  <a:lnTo>
                    <a:pt x="2213938" y="1738222"/>
                  </a:lnTo>
                  <a:cubicBezTo>
                    <a:pt x="2213938" y="1752464"/>
                    <a:pt x="2202392" y="1764010"/>
                    <a:pt x="2188150" y="1764010"/>
                  </a:cubicBezTo>
                  <a:lnTo>
                    <a:pt x="25788" y="1764010"/>
                  </a:lnTo>
                  <a:cubicBezTo>
                    <a:pt x="18948" y="1764010"/>
                    <a:pt x="12389" y="1761293"/>
                    <a:pt x="7553" y="1756457"/>
                  </a:cubicBezTo>
                  <a:cubicBezTo>
                    <a:pt x="2717" y="1751620"/>
                    <a:pt x="0" y="1745061"/>
                    <a:pt x="0" y="1738222"/>
                  </a:cubicBezTo>
                  <a:lnTo>
                    <a:pt x="0" y="25788"/>
                  </a:lnTo>
                  <a:cubicBezTo>
                    <a:pt x="0" y="11546"/>
                    <a:pt x="11546" y="0"/>
                    <a:pt x="25788" y="0"/>
                  </a:cubicBezTo>
                  <a:close/>
                </a:path>
              </a:pathLst>
            </a:custGeom>
            <a:solidFill>
              <a:srgbClr val="FFFFFF"/>
            </a:solidFill>
          </p:spPr>
        </p:sp>
        <p:sp>
          <p:nvSpPr>
            <p:cNvPr name="TextBox 18" id="18"/>
            <p:cNvSpPr txBox="true"/>
            <p:nvPr/>
          </p:nvSpPr>
          <p:spPr>
            <a:xfrm>
              <a:off x="0" y="-95250"/>
              <a:ext cx="2213938" cy="1859260"/>
            </a:xfrm>
            <a:prstGeom prst="rect">
              <a:avLst/>
            </a:prstGeom>
          </p:spPr>
          <p:txBody>
            <a:bodyPr anchor="ctr" rtlCol="false" tIns="50800" lIns="50800" bIns="50800" rIns="50800"/>
            <a:lstStyle/>
            <a:p>
              <a:pPr algn="ctr">
                <a:lnSpc>
                  <a:spcPts val="3499"/>
                </a:lnSpc>
              </a:pPr>
            </a:p>
          </p:txBody>
        </p:sp>
      </p:grpSp>
      <p:grpSp>
        <p:nvGrpSpPr>
          <p:cNvPr name="Group 19" id="19"/>
          <p:cNvGrpSpPr/>
          <p:nvPr/>
        </p:nvGrpSpPr>
        <p:grpSpPr>
          <a:xfrm rot="0">
            <a:off x="8989256" y="2678971"/>
            <a:ext cx="668384" cy="623987"/>
            <a:chOff x="0" y="0"/>
            <a:chExt cx="959471" cy="895738"/>
          </a:xfrm>
        </p:grpSpPr>
        <p:sp>
          <p:nvSpPr>
            <p:cNvPr name="Freeform 20" id="20"/>
            <p:cNvSpPr/>
            <p:nvPr/>
          </p:nvSpPr>
          <p:spPr>
            <a:xfrm flipH="false" flipV="false" rot="0">
              <a:off x="0" y="0"/>
              <a:ext cx="959471" cy="895738"/>
            </a:xfrm>
            <a:custGeom>
              <a:avLst/>
              <a:gdLst/>
              <a:ahLst/>
              <a:cxnLst/>
              <a:rect r="r" b="b" t="t" l="l"/>
              <a:pathLst>
                <a:path h="895738" w="959471">
                  <a:moveTo>
                    <a:pt x="479735" y="0"/>
                  </a:moveTo>
                  <a:cubicBezTo>
                    <a:pt x="214785" y="0"/>
                    <a:pt x="0" y="200518"/>
                    <a:pt x="0" y="447869"/>
                  </a:cubicBezTo>
                  <a:cubicBezTo>
                    <a:pt x="0" y="695221"/>
                    <a:pt x="214785" y="895738"/>
                    <a:pt x="479735" y="895738"/>
                  </a:cubicBezTo>
                  <a:cubicBezTo>
                    <a:pt x="744686" y="895738"/>
                    <a:pt x="959471" y="695221"/>
                    <a:pt x="959471" y="447869"/>
                  </a:cubicBezTo>
                  <a:cubicBezTo>
                    <a:pt x="959471" y="200518"/>
                    <a:pt x="744686" y="0"/>
                    <a:pt x="479735" y="0"/>
                  </a:cubicBez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21" id="21"/>
            <p:cNvSpPr txBox="true"/>
            <p:nvPr/>
          </p:nvSpPr>
          <p:spPr>
            <a:xfrm>
              <a:off x="89950" y="55400"/>
              <a:ext cx="779570" cy="756362"/>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3</a:t>
              </a:r>
            </a:p>
          </p:txBody>
        </p:sp>
      </p:grpSp>
      <p:sp>
        <p:nvSpPr>
          <p:cNvPr name="Freeform 22" id="22"/>
          <p:cNvSpPr/>
          <p:nvPr/>
        </p:nvSpPr>
        <p:spPr>
          <a:xfrm flipH="false" flipV="false" rot="0">
            <a:off x="11750131" y="4987435"/>
            <a:ext cx="5322767" cy="4082826"/>
          </a:xfrm>
          <a:custGeom>
            <a:avLst/>
            <a:gdLst/>
            <a:ahLst/>
            <a:cxnLst/>
            <a:rect r="r" b="b" t="t" l="l"/>
            <a:pathLst>
              <a:path h="4082826" w="5322767">
                <a:moveTo>
                  <a:pt x="0" y="0"/>
                </a:moveTo>
                <a:lnTo>
                  <a:pt x="5322767" y="0"/>
                </a:lnTo>
                <a:lnTo>
                  <a:pt x="5322767" y="4082826"/>
                </a:lnTo>
                <a:lnTo>
                  <a:pt x="0" y="4082826"/>
                </a:lnTo>
                <a:lnTo>
                  <a:pt x="0" y="0"/>
                </a:lnTo>
                <a:close/>
              </a:path>
            </a:pathLst>
          </a:custGeom>
          <a:blipFill>
            <a:blip r:embed="rId3"/>
            <a:stretch>
              <a:fillRect l="0" t="-12413" r="0" b="0"/>
            </a:stretch>
          </a:blipFill>
        </p:spPr>
      </p:sp>
      <p:sp>
        <p:nvSpPr>
          <p:cNvPr name="TextBox 23" id="23"/>
          <p:cNvSpPr txBox="true"/>
          <p:nvPr/>
        </p:nvSpPr>
        <p:spPr>
          <a:xfrm rot="0">
            <a:off x="9144000" y="2266799"/>
            <a:ext cx="7233038" cy="3161030"/>
          </a:xfrm>
          <a:prstGeom prst="rect">
            <a:avLst/>
          </a:prstGeom>
        </p:spPr>
        <p:txBody>
          <a:bodyPr anchor="t" rtlCol="false" tIns="0" lIns="0" bIns="0" rIns="0">
            <a:spAutoFit/>
          </a:bodyPr>
          <a:lstStyle/>
          <a:p>
            <a:pPr algn="just">
              <a:lnSpc>
                <a:spcPts val="3499"/>
              </a:lnSpc>
            </a:pPr>
          </a:p>
          <a:p>
            <a:pPr algn="just">
              <a:lnSpc>
                <a:spcPts val="3499"/>
              </a:lnSpc>
            </a:pPr>
            <a:r>
              <a:rPr lang="en-US" sz="2499" b="true">
                <a:solidFill>
                  <a:srgbClr val="000000"/>
                </a:solidFill>
                <a:latin typeface="Open Sans Bold"/>
                <a:ea typeface="Open Sans Bold"/>
                <a:cs typeface="Open Sans Bold"/>
                <a:sym typeface="Open Sans Bold"/>
              </a:rPr>
              <a:t>            Optimization Results</a:t>
            </a:r>
          </a:p>
          <a:p>
            <a:pPr algn="just">
              <a:lnSpc>
                <a:spcPts val="3499"/>
              </a:lnSpc>
            </a:pP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Converged at:</a:t>
            </a:r>
          </a:p>
          <a:p>
            <a:pPr algn="just" marL="906777" indent="-302259" lvl="2">
              <a:lnSpc>
                <a:spcPts val="2939"/>
              </a:lnSpc>
              <a:buFont typeface="Arial"/>
              <a:buChar char="⚬"/>
            </a:pPr>
            <a:r>
              <a:rPr lang="en-US" sz="2099">
                <a:solidFill>
                  <a:srgbClr val="000000"/>
                </a:solidFill>
                <a:latin typeface="Open Sans"/>
                <a:ea typeface="Open Sans"/>
                <a:cs typeface="Open Sans"/>
                <a:sym typeface="Open Sans"/>
              </a:rPr>
              <a:t>Rotation: 53.15°</a:t>
            </a:r>
          </a:p>
          <a:p>
            <a:pPr algn="just" marL="906777" indent="-302259" lvl="2">
              <a:lnSpc>
                <a:spcPts val="2939"/>
              </a:lnSpc>
              <a:buFont typeface="Arial"/>
              <a:buChar char="⚬"/>
            </a:pPr>
            <a:r>
              <a:rPr lang="en-US" sz="2099">
                <a:solidFill>
                  <a:srgbClr val="000000"/>
                </a:solidFill>
                <a:latin typeface="Open Sans"/>
                <a:ea typeface="Open Sans"/>
                <a:cs typeface="Open Sans"/>
                <a:sym typeface="Open Sans"/>
              </a:rPr>
              <a:t>L₁ length: 22.13 m</a:t>
            </a:r>
          </a:p>
          <a:p>
            <a:pPr algn="just" marL="906777" indent="-302259" lvl="2">
              <a:lnSpc>
                <a:spcPts val="2939"/>
              </a:lnSpc>
              <a:buFont typeface="Arial"/>
              <a:buChar char="⚬"/>
            </a:pPr>
            <a:r>
              <a:rPr lang="en-US" sz="2099">
                <a:solidFill>
                  <a:srgbClr val="000000"/>
                </a:solidFill>
                <a:latin typeface="Open Sans"/>
                <a:ea typeface="Open Sans"/>
                <a:cs typeface="Open Sans"/>
                <a:sym typeface="Open Sans"/>
              </a:rPr>
              <a:t>Radiation: 6000.00 kWh</a:t>
            </a:r>
          </a:p>
          <a:p>
            <a:pPr algn="just" marL="906777" indent="-302259" lvl="2">
              <a:lnSpc>
                <a:spcPts val="2939"/>
              </a:lnSpc>
              <a:buFont typeface="Arial"/>
              <a:buChar char="⚬"/>
            </a:pPr>
            <a:r>
              <a:rPr lang="en-US" sz="2099">
                <a:solidFill>
                  <a:srgbClr val="000000"/>
                </a:solidFill>
                <a:latin typeface="Open Sans"/>
                <a:ea typeface="Open Sans"/>
                <a:cs typeface="Open Sans"/>
                <a:sym typeface="Open Sans"/>
              </a:rPr>
              <a:t>Error²: 0.0000</a:t>
            </a:r>
          </a:p>
        </p:txBody>
      </p:sp>
      <p:sp>
        <p:nvSpPr>
          <p:cNvPr name="TextBox 24" id="24"/>
          <p:cNvSpPr txBox="true"/>
          <p:nvPr/>
        </p:nvSpPr>
        <p:spPr>
          <a:xfrm rot="0">
            <a:off x="1028700" y="1019175"/>
            <a:ext cx="16230600" cy="847725"/>
          </a:xfrm>
          <a:prstGeom prst="rect">
            <a:avLst/>
          </a:prstGeom>
        </p:spPr>
        <p:txBody>
          <a:bodyPr anchor="t" rtlCol="false" tIns="0" lIns="0" bIns="0" rIns="0">
            <a:spAutoFit/>
          </a:bodyPr>
          <a:lstStyle/>
          <a:p>
            <a:pPr algn="ctr" marL="0" indent="0" lvl="0">
              <a:lnSpc>
                <a:spcPts val="6600"/>
              </a:lnSpc>
            </a:pPr>
            <a:r>
              <a:rPr lang="en-US" b="true" sz="5500">
                <a:solidFill>
                  <a:srgbClr val="000000"/>
                </a:solidFill>
                <a:latin typeface="Playfair Display Bold"/>
                <a:ea typeface="Playfair Display Bold"/>
                <a:cs typeface="Playfair Display Bold"/>
                <a:sym typeface="Playfair Display Bold"/>
              </a:rPr>
              <a:t>Results : Optimization</a:t>
            </a:r>
          </a:p>
        </p:txBody>
      </p:sp>
      <p:sp>
        <p:nvSpPr>
          <p:cNvPr name="TextBox 25" id="25"/>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20</a:t>
            </a:r>
          </a:p>
        </p:txBody>
      </p:sp>
      <p:sp>
        <p:nvSpPr>
          <p:cNvPr name="TextBox 26" id="26"/>
          <p:cNvSpPr txBox="true"/>
          <p:nvPr/>
        </p:nvSpPr>
        <p:spPr>
          <a:xfrm rot="0">
            <a:off x="6258074" y="1959142"/>
            <a:ext cx="5771852"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Open Sans"/>
                <a:ea typeface="Open Sans"/>
                <a:cs typeface="Open Sans"/>
                <a:sym typeface="Open Sans"/>
              </a:rPr>
              <a:t>F</a:t>
            </a:r>
            <a:r>
              <a:rPr lang="en-US" sz="2099">
                <a:solidFill>
                  <a:srgbClr val="000000"/>
                </a:solidFill>
                <a:latin typeface="Open Sans"/>
                <a:ea typeface="Open Sans"/>
                <a:cs typeface="Open Sans"/>
                <a:sym typeface="Open Sans"/>
              </a:rPr>
              <a:t>inding the Geometry That Achieves 6000 kWh</a:t>
            </a:r>
          </a:p>
        </p:txBody>
      </p:sp>
      <p:sp>
        <p:nvSpPr>
          <p:cNvPr name="TextBox 27" id="27"/>
          <p:cNvSpPr txBox="true"/>
          <p:nvPr/>
        </p:nvSpPr>
        <p:spPr>
          <a:xfrm rot="0">
            <a:off x="1419371" y="6325870"/>
            <a:ext cx="6985966" cy="3027680"/>
          </a:xfrm>
          <a:prstGeom prst="rect">
            <a:avLst/>
          </a:prstGeom>
        </p:spPr>
        <p:txBody>
          <a:bodyPr anchor="t" rtlCol="false" tIns="0" lIns="0" bIns="0" rIns="0">
            <a:spAutoFit/>
          </a:bodyPr>
          <a:lstStyle/>
          <a:p>
            <a:pPr algn="just">
              <a:lnSpc>
                <a:spcPts val="3499"/>
              </a:lnSpc>
            </a:pPr>
            <a:r>
              <a:rPr lang="en-US" b="true" sz="2499">
                <a:solidFill>
                  <a:srgbClr val="000000"/>
                </a:solidFill>
                <a:latin typeface="Open Sans Bold"/>
                <a:ea typeface="Open Sans Bold"/>
                <a:cs typeface="Open Sans Bold"/>
                <a:sym typeface="Open Sans Bold"/>
              </a:rPr>
              <a:t>        Set Up SciPy Optimizer</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Optimizer: scipy.optimize.minimize using Powell method</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Bounds:</a:t>
            </a:r>
          </a:p>
          <a:p>
            <a:pPr algn="just" marL="906777" indent="-302259" lvl="2">
              <a:lnSpc>
                <a:spcPts val="2939"/>
              </a:lnSpc>
              <a:buFont typeface="Arial"/>
              <a:buChar char="⚬"/>
            </a:pPr>
            <a:r>
              <a:rPr lang="en-US" sz="2099">
                <a:solidFill>
                  <a:srgbClr val="000000"/>
                </a:solidFill>
                <a:latin typeface="Open Sans"/>
                <a:ea typeface="Open Sans"/>
                <a:cs typeface="Open Sans"/>
                <a:sym typeface="Open Sans"/>
              </a:rPr>
              <a:t>r ∈ [10°, 120°]</a:t>
            </a:r>
          </a:p>
          <a:p>
            <a:pPr algn="just" marL="906777" indent="-302259" lvl="2">
              <a:lnSpc>
                <a:spcPts val="2939"/>
              </a:lnSpc>
              <a:buFont typeface="Arial"/>
              <a:buChar char="⚬"/>
            </a:pPr>
            <a:r>
              <a:rPr lang="en-US" sz="2099">
                <a:solidFill>
                  <a:srgbClr val="000000"/>
                </a:solidFill>
                <a:latin typeface="Open Sans"/>
                <a:ea typeface="Open Sans"/>
                <a:cs typeface="Open Sans"/>
                <a:sym typeface="Open Sans"/>
              </a:rPr>
              <a:t>L₁</a:t>
            </a:r>
            <a:r>
              <a:rPr lang="en-US" sz="2099">
                <a:solidFill>
                  <a:srgbClr val="000000"/>
                </a:solidFill>
                <a:latin typeface="Open Sans"/>
                <a:ea typeface="Open Sans"/>
                <a:cs typeface="Open Sans"/>
                <a:sym typeface="Open Sans"/>
              </a:rPr>
              <a:t> ∈ [16 m, 23 m]</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Start point: previously found maximum (10°, 23 m)</a:t>
            </a:r>
          </a:p>
          <a:p>
            <a:pPr algn="just">
              <a:lnSpc>
                <a:spcPts val="2939"/>
              </a:lnSpc>
            </a:pPr>
          </a:p>
        </p:txBody>
      </p:sp>
      <p:sp>
        <p:nvSpPr>
          <p:cNvPr name="TextBox 28" id="28"/>
          <p:cNvSpPr txBox="true"/>
          <p:nvPr/>
        </p:nvSpPr>
        <p:spPr>
          <a:xfrm rot="0">
            <a:off x="9144000" y="6681503"/>
            <a:ext cx="2891694" cy="656590"/>
          </a:xfrm>
          <a:prstGeom prst="rect">
            <a:avLst/>
          </a:prstGeom>
        </p:spPr>
        <p:txBody>
          <a:bodyPr anchor="t" rtlCol="false" tIns="0" lIns="0" bIns="0" rIns="0">
            <a:spAutoFit/>
          </a:bodyPr>
          <a:lstStyle/>
          <a:p>
            <a:pPr algn="just">
              <a:lnSpc>
                <a:spcPts val="2659"/>
              </a:lnSpc>
              <a:spcBef>
                <a:spcPct val="0"/>
              </a:spcBef>
            </a:pPr>
            <a:r>
              <a:rPr lang="en-US" b="true" sz="1899">
                <a:solidFill>
                  <a:srgbClr val="000000"/>
                </a:solidFill>
                <a:latin typeface="Open Sans Bold"/>
                <a:ea typeface="Open Sans Bold"/>
                <a:cs typeface="Open Sans Bold"/>
                <a:sym typeface="Open Sans Bold"/>
              </a:rPr>
              <a:t>Final </a:t>
            </a:r>
            <a:r>
              <a:rPr lang="en-US" b="true" sz="1899">
                <a:solidFill>
                  <a:srgbClr val="000000"/>
                </a:solidFill>
                <a:latin typeface="Open Sans Bold"/>
                <a:ea typeface="Open Sans Bold"/>
                <a:cs typeface="Open Sans Bold"/>
                <a:sym typeface="Open Sans Bold"/>
              </a:rPr>
              <a:t>Irradiation Value</a:t>
            </a:r>
          </a:p>
          <a:p>
            <a:pPr algn="just">
              <a:lnSpc>
                <a:spcPts val="2659"/>
              </a:lnSpc>
              <a:spcBef>
                <a:spcPct val="0"/>
              </a:spcBef>
            </a:pPr>
            <a:r>
              <a:rPr lang="en-US" b="true" sz="1899">
                <a:solidFill>
                  <a:srgbClr val="000000"/>
                </a:solidFill>
                <a:latin typeface="Open Sans Bold"/>
                <a:ea typeface="Open Sans Bold"/>
                <a:cs typeface="Open Sans Bold"/>
                <a:sym typeface="Open Sans Bold"/>
              </a:rPr>
              <a:t>5999.89 kWh</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894588" y="1562622"/>
            <a:ext cx="8115300" cy="6024717"/>
            <a:chOff x="0" y="0"/>
            <a:chExt cx="2137363" cy="1586757"/>
          </a:xfrm>
        </p:grpSpPr>
        <p:sp>
          <p:nvSpPr>
            <p:cNvPr name="Freeform 3" id="3"/>
            <p:cNvSpPr/>
            <p:nvPr/>
          </p:nvSpPr>
          <p:spPr>
            <a:xfrm flipH="false" flipV="false" rot="0">
              <a:off x="0" y="0"/>
              <a:ext cx="2137363" cy="1586757"/>
            </a:xfrm>
            <a:custGeom>
              <a:avLst/>
              <a:gdLst/>
              <a:ahLst/>
              <a:cxnLst/>
              <a:rect r="r" b="b" t="t" l="l"/>
              <a:pathLst>
                <a:path h="1586757" w="2137363">
                  <a:moveTo>
                    <a:pt x="26712" y="0"/>
                  </a:moveTo>
                  <a:lnTo>
                    <a:pt x="2110651" y="0"/>
                  </a:lnTo>
                  <a:cubicBezTo>
                    <a:pt x="2117736" y="0"/>
                    <a:pt x="2124530" y="2814"/>
                    <a:pt x="2129539" y="7824"/>
                  </a:cubicBezTo>
                  <a:cubicBezTo>
                    <a:pt x="2134549" y="12833"/>
                    <a:pt x="2137363" y="19627"/>
                    <a:pt x="2137363" y="26712"/>
                  </a:cubicBezTo>
                  <a:lnTo>
                    <a:pt x="2137363" y="1560045"/>
                  </a:lnTo>
                  <a:cubicBezTo>
                    <a:pt x="2137363" y="1567130"/>
                    <a:pt x="2134549" y="1573924"/>
                    <a:pt x="2129539" y="1578933"/>
                  </a:cubicBezTo>
                  <a:cubicBezTo>
                    <a:pt x="2124530" y="1583943"/>
                    <a:pt x="2117736" y="1586757"/>
                    <a:pt x="2110651" y="1586757"/>
                  </a:cubicBezTo>
                  <a:lnTo>
                    <a:pt x="26712" y="1586757"/>
                  </a:lnTo>
                  <a:cubicBezTo>
                    <a:pt x="19627" y="1586757"/>
                    <a:pt x="12833" y="1583943"/>
                    <a:pt x="7824" y="1578933"/>
                  </a:cubicBezTo>
                  <a:cubicBezTo>
                    <a:pt x="2814" y="1573924"/>
                    <a:pt x="0" y="1567130"/>
                    <a:pt x="0" y="1560045"/>
                  </a:cubicBezTo>
                  <a:lnTo>
                    <a:pt x="0" y="26712"/>
                  </a:lnTo>
                  <a:cubicBezTo>
                    <a:pt x="0" y="19627"/>
                    <a:pt x="2814" y="12833"/>
                    <a:pt x="7824" y="7824"/>
                  </a:cubicBezTo>
                  <a:cubicBezTo>
                    <a:pt x="12833" y="2814"/>
                    <a:pt x="19627" y="0"/>
                    <a:pt x="26712" y="0"/>
                  </a:cubicBezTo>
                  <a:close/>
                </a:path>
              </a:pathLst>
            </a:custGeom>
            <a:solidFill>
              <a:srgbClr val="FFFFFF"/>
            </a:solidFill>
          </p:spPr>
        </p:sp>
        <p:sp>
          <p:nvSpPr>
            <p:cNvPr name="TextBox 4" id="4"/>
            <p:cNvSpPr txBox="true"/>
            <p:nvPr/>
          </p:nvSpPr>
          <p:spPr>
            <a:xfrm>
              <a:off x="0" y="-95250"/>
              <a:ext cx="2137363" cy="168200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1011839" y="1696421"/>
            <a:ext cx="668384" cy="623987"/>
            <a:chOff x="0" y="0"/>
            <a:chExt cx="959471" cy="895738"/>
          </a:xfrm>
        </p:grpSpPr>
        <p:sp>
          <p:nvSpPr>
            <p:cNvPr name="Freeform 6" id="6"/>
            <p:cNvSpPr/>
            <p:nvPr/>
          </p:nvSpPr>
          <p:spPr>
            <a:xfrm flipH="false" flipV="false" rot="0">
              <a:off x="0" y="0"/>
              <a:ext cx="959471" cy="895738"/>
            </a:xfrm>
            <a:custGeom>
              <a:avLst/>
              <a:gdLst/>
              <a:ahLst/>
              <a:cxnLst/>
              <a:rect r="r" b="b" t="t" l="l"/>
              <a:pathLst>
                <a:path h="895738" w="959471">
                  <a:moveTo>
                    <a:pt x="479735" y="0"/>
                  </a:moveTo>
                  <a:cubicBezTo>
                    <a:pt x="214785" y="0"/>
                    <a:pt x="0" y="200518"/>
                    <a:pt x="0" y="447869"/>
                  </a:cubicBezTo>
                  <a:cubicBezTo>
                    <a:pt x="0" y="695221"/>
                    <a:pt x="214785" y="895738"/>
                    <a:pt x="479735" y="895738"/>
                  </a:cubicBezTo>
                  <a:cubicBezTo>
                    <a:pt x="744686" y="895738"/>
                    <a:pt x="959471" y="695221"/>
                    <a:pt x="959471" y="447869"/>
                  </a:cubicBezTo>
                  <a:cubicBezTo>
                    <a:pt x="959471" y="200518"/>
                    <a:pt x="744686" y="0"/>
                    <a:pt x="479735" y="0"/>
                  </a:cubicBez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7" id="7"/>
            <p:cNvSpPr txBox="true"/>
            <p:nvPr/>
          </p:nvSpPr>
          <p:spPr>
            <a:xfrm>
              <a:off x="89950" y="55400"/>
              <a:ext cx="779570" cy="756362"/>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4</a:t>
              </a:r>
            </a:p>
          </p:txBody>
        </p:sp>
      </p:grpSp>
      <p:grpSp>
        <p:nvGrpSpPr>
          <p:cNvPr name="Group 8" id="8"/>
          <p:cNvGrpSpPr/>
          <p:nvPr/>
        </p:nvGrpSpPr>
        <p:grpSpPr>
          <a:xfrm rot="0">
            <a:off x="9190248" y="1562622"/>
            <a:ext cx="8115300" cy="6024717"/>
            <a:chOff x="0" y="0"/>
            <a:chExt cx="2137363" cy="1586757"/>
          </a:xfrm>
        </p:grpSpPr>
        <p:sp>
          <p:nvSpPr>
            <p:cNvPr name="Freeform 9" id="9"/>
            <p:cNvSpPr/>
            <p:nvPr/>
          </p:nvSpPr>
          <p:spPr>
            <a:xfrm flipH="false" flipV="false" rot="0">
              <a:off x="0" y="0"/>
              <a:ext cx="2137363" cy="1586757"/>
            </a:xfrm>
            <a:custGeom>
              <a:avLst/>
              <a:gdLst/>
              <a:ahLst/>
              <a:cxnLst/>
              <a:rect r="r" b="b" t="t" l="l"/>
              <a:pathLst>
                <a:path h="1586757" w="2137363">
                  <a:moveTo>
                    <a:pt x="26712" y="0"/>
                  </a:moveTo>
                  <a:lnTo>
                    <a:pt x="2110651" y="0"/>
                  </a:lnTo>
                  <a:cubicBezTo>
                    <a:pt x="2117736" y="0"/>
                    <a:pt x="2124530" y="2814"/>
                    <a:pt x="2129539" y="7824"/>
                  </a:cubicBezTo>
                  <a:cubicBezTo>
                    <a:pt x="2134549" y="12833"/>
                    <a:pt x="2137363" y="19627"/>
                    <a:pt x="2137363" y="26712"/>
                  </a:cubicBezTo>
                  <a:lnTo>
                    <a:pt x="2137363" y="1560045"/>
                  </a:lnTo>
                  <a:cubicBezTo>
                    <a:pt x="2137363" y="1567130"/>
                    <a:pt x="2134549" y="1573924"/>
                    <a:pt x="2129539" y="1578933"/>
                  </a:cubicBezTo>
                  <a:cubicBezTo>
                    <a:pt x="2124530" y="1583943"/>
                    <a:pt x="2117736" y="1586757"/>
                    <a:pt x="2110651" y="1586757"/>
                  </a:cubicBezTo>
                  <a:lnTo>
                    <a:pt x="26712" y="1586757"/>
                  </a:lnTo>
                  <a:cubicBezTo>
                    <a:pt x="19627" y="1586757"/>
                    <a:pt x="12833" y="1583943"/>
                    <a:pt x="7824" y="1578933"/>
                  </a:cubicBezTo>
                  <a:cubicBezTo>
                    <a:pt x="2814" y="1573924"/>
                    <a:pt x="0" y="1567130"/>
                    <a:pt x="0" y="1560045"/>
                  </a:cubicBezTo>
                  <a:lnTo>
                    <a:pt x="0" y="26712"/>
                  </a:lnTo>
                  <a:cubicBezTo>
                    <a:pt x="0" y="19627"/>
                    <a:pt x="2814" y="12833"/>
                    <a:pt x="7824" y="7824"/>
                  </a:cubicBezTo>
                  <a:cubicBezTo>
                    <a:pt x="12833" y="2814"/>
                    <a:pt x="19627" y="0"/>
                    <a:pt x="26712" y="0"/>
                  </a:cubicBezTo>
                  <a:close/>
                </a:path>
              </a:pathLst>
            </a:custGeom>
            <a:solidFill>
              <a:srgbClr val="FFFFFF"/>
            </a:solidFill>
          </p:spPr>
        </p:sp>
        <p:sp>
          <p:nvSpPr>
            <p:cNvPr name="TextBox 10" id="10"/>
            <p:cNvSpPr txBox="true"/>
            <p:nvPr/>
          </p:nvSpPr>
          <p:spPr>
            <a:xfrm>
              <a:off x="0" y="-95250"/>
              <a:ext cx="2137363" cy="1682007"/>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9307499" y="1696421"/>
            <a:ext cx="668384" cy="623987"/>
            <a:chOff x="0" y="0"/>
            <a:chExt cx="959471" cy="895738"/>
          </a:xfrm>
        </p:grpSpPr>
        <p:sp>
          <p:nvSpPr>
            <p:cNvPr name="Freeform 12" id="12"/>
            <p:cNvSpPr/>
            <p:nvPr/>
          </p:nvSpPr>
          <p:spPr>
            <a:xfrm flipH="false" flipV="false" rot="0">
              <a:off x="0" y="0"/>
              <a:ext cx="959471" cy="895738"/>
            </a:xfrm>
            <a:custGeom>
              <a:avLst/>
              <a:gdLst/>
              <a:ahLst/>
              <a:cxnLst/>
              <a:rect r="r" b="b" t="t" l="l"/>
              <a:pathLst>
                <a:path h="895738" w="959471">
                  <a:moveTo>
                    <a:pt x="479735" y="0"/>
                  </a:moveTo>
                  <a:cubicBezTo>
                    <a:pt x="214785" y="0"/>
                    <a:pt x="0" y="200518"/>
                    <a:pt x="0" y="447869"/>
                  </a:cubicBezTo>
                  <a:cubicBezTo>
                    <a:pt x="0" y="695221"/>
                    <a:pt x="214785" y="895738"/>
                    <a:pt x="479735" y="895738"/>
                  </a:cubicBezTo>
                  <a:cubicBezTo>
                    <a:pt x="744686" y="895738"/>
                    <a:pt x="959471" y="695221"/>
                    <a:pt x="959471" y="447869"/>
                  </a:cubicBezTo>
                  <a:cubicBezTo>
                    <a:pt x="959471" y="200518"/>
                    <a:pt x="744686" y="0"/>
                    <a:pt x="479735" y="0"/>
                  </a:cubicBez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13" id="13"/>
            <p:cNvSpPr txBox="true"/>
            <p:nvPr/>
          </p:nvSpPr>
          <p:spPr>
            <a:xfrm>
              <a:off x="89950" y="55400"/>
              <a:ext cx="779570" cy="756362"/>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5</a:t>
              </a:r>
            </a:p>
          </p:txBody>
        </p:sp>
      </p:grpSp>
      <p:sp>
        <p:nvSpPr>
          <p:cNvPr name="Freeform 14" id="14"/>
          <p:cNvSpPr/>
          <p:nvPr/>
        </p:nvSpPr>
        <p:spPr>
          <a:xfrm flipH="false" flipV="false" rot="0">
            <a:off x="1028700" y="4333602"/>
            <a:ext cx="4024426" cy="3081347"/>
          </a:xfrm>
          <a:custGeom>
            <a:avLst/>
            <a:gdLst/>
            <a:ahLst/>
            <a:cxnLst/>
            <a:rect r="r" b="b" t="t" l="l"/>
            <a:pathLst>
              <a:path h="3081347" w="4024426">
                <a:moveTo>
                  <a:pt x="0" y="0"/>
                </a:moveTo>
                <a:lnTo>
                  <a:pt x="4024426" y="0"/>
                </a:lnTo>
                <a:lnTo>
                  <a:pt x="4024426" y="3081348"/>
                </a:lnTo>
                <a:lnTo>
                  <a:pt x="0" y="3081348"/>
                </a:lnTo>
                <a:lnTo>
                  <a:pt x="0" y="0"/>
                </a:lnTo>
                <a:close/>
              </a:path>
            </a:pathLst>
          </a:custGeom>
          <a:blipFill>
            <a:blip r:embed="rId2"/>
            <a:stretch>
              <a:fillRect l="0" t="0" r="0" b="0"/>
            </a:stretch>
          </a:blipFill>
        </p:spPr>
      </p:sp>
      <p:sp>
        <p:nvSpPr>
          <p:cNvPr name="Freeform 15" id="15"/>
          <p:cNvSpPr/>
          <p:nvPr/>
        </p:nvSpPr>
        <p:spPr>
          <a:xfrm flipH="false" flipV="false" rot="0">
            <a:off x="5053126" y="4327381"/>
            <a:ext cx="3845594" cy="3087568"/>
          </a:xfrm>
          <a:custGeom>
            <a:avLst/>
            <a:gdLst/>
            <a:ahLst/>
            <a:cxnLst/>
            <a:rect r="r" b="b" t="t" l="l"/>
            <a:pathLst>
              <a:path h="3087568" w="3845594">
                <a:moveTo>
                  <a:pt x="0" y="0"/>
                </a:moveTo>
                <a:lnTo>
                  <a:pt x="3845594" y="0"/>
                </a:lnTo>
                <a:lnTo>
                  <a:pt x="3845594" y="3087569"/>
                </a:lnTo>
                <a:lnTo>
                  <a:pt x="0" y="3087569"/>
                </a:lnTo>
                <a:lnTo>
                  <a:pt x="0" y="0"/>
                </a:lnTo>
                <a:close/>
              </a:path>
            </a:pathLst>
          </a:custGeom>
          <a:blipFill>
            <a:blip r:embed="rId3"/>
            <a:stretch>
              <a:fillRect l="0" t="0" r="0" b="0"/>
            </a:stretch>
          </a:blipFill>
        </p:spPr>
      </p:sp>
      <p:sp>
        <p:nvSpPr>
          <p:cNvPr name="TextBox 16" id="16"/>
          <p:cNvSpPr txBox="true"/>
          <p:nvPr/>
        </p:nvSpPr>
        <p:spPr>
          <a:xfrm rot="0">
            <a:off x="1139868" y="1842626"/>
            <a:ext cx="7567207" cy="2351405"/>
          </a:xfrm>
          <a:prstGeom prst="rect">
            <a:avLst/>
          </a:prstGeom>
        </p:spPr>
        <p:txBody>
          <a:bodyPr anchor="t" rtlCol="false" tIns="0" lIns="0" bIns="0" rIns="0">
            <a:spAutoFit/>
          </a:bodyPr>
          <a:lstStyle/>
          <a:p>
            <a:pPr algn="just">
              <a:lnSpc>
                <a:spcPts val="3499"/>
              </a:lnSpc>
            </a:pPr>
            <a:r>
              <a:rPr lang="en-US" sz="2499" b="true">
                <a:solidFill>
                  <a:srgbClr val="000000"/>
                </a:solidFill>
                <a:latin typeface="Open Sans Bold"/>
                <a:ea typeface="Open Sans Bold"/>
                <a:cs typeface="Open Sans Bold"/>
                <a:sym typeface="Open Sans Bold"/>
              </a:rPr>
              <a:t>        Visualize Error Zones</a:t>
            </a:r>
          </a:p>
          <a:p>
            <a:pPr algn="just">
              <a:lnSpc>
                <a:spcPts val="3499"/>
              </a:lnSpc>
            </a:pP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Blue regions = (r, L1) pairs close to 6000 kWh</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R</a:t>
            </a:r>
            <a:r>
              <a:rPr lang="en-US" sz="2099">
                <a:solidFill>
                  <a:srgbClr val="000000"/>
                </a:solidFill>
                <a:latin typeface="Open Sans"/>
                <a:ea typeface="Open Sans"/>
                <a:cs typeface="Open Sans"/>
                <a:sym typeface="Open Sans"/>
              </a:rPr>
              <a:t>ed regions = high error</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Shows optimizer’s local convergence despite multiple near-optimal basins</a:t>
            </a:r>
          </a:p>
        </p:txBody>
      </p:sp>
      <p:sp>
        <p:nvSpPr>
          <p:cNvPr name="TextBox 17" id="17"/>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21</a:t>
            </a:r>
          </a:p>
        </p:txBody>
      </p:sp>
      <p:sp>
        <p:nvSpPr>
          <p:cNvPr name="TextBox 18" id="18"/>
          <p:cNvSpPr txBox="true"/>
          <p:nvPr/>
        </p:nvSpPr>
        <p:spPr>
          <a:xfrm rot="0">
            <a:off x="9435528" y="1842626"/>
            <a:ext cx="7567207" cy="2351405"/>
          </a:xfrm>
          <a:prstGeom prst="rect">
            <a:avLst/>
          </a:prstGeom>
        </p:spPr>
        <p:txBody>
          <a:bodyPr anchor="t" rtlCol="false" tIns="0" lIns="0" bIns="0" rIns="0">
            <a:spAutoFit/>
          </a:bodyPr>
          <a:lstStyle/>
          <a:p>
            <a:pPr algn="just">
              <a:lnSpc>
                <a:spcPts val="3499"/>
              </a:lnSpc>
            </a:pPr>
            <a:r>
              <a:rPr lang="en-US" sz="2499" b="true">
                <a:solidFill>
                  <a:srgbClr val="000000"/>
                </a:solidFill>
                <a:latin typeface="Open Sans Bold"/>
                <a:ea typeface="Open Sans Bold"/>
                <a:cs typeface="Open Sans Bold"/>
                <a:sym typeface="Open Sans Bold"/>
              </a:rPr>
              <a:t>        Understand Variable Sensitivity</a:t>
            </a:r>
          </a:p>
          <a:p>
            <a:pPr algn="just">
              <a:lnSpc>
                <a:spcPts val="3499"/>
              </a:lnSpc>
            </a:pP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Error vs Rotation (at fixed L₁ = 22.13)</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Error vs L₁ (at fixed r = 53.15)</a:t>
            </a:r>
          </a:p>
          <a:p>
            <a:pPr algn="just" marL="453388" indent="-226694" lvl="1">
              <a:lnSpc>
                <a:spcPts val="2939"/>
              </a:lnSpc>
              <a:buFont typeface="Arial"/>
              <a:buChar char="•"/>
            </a:pPr>
            <a:r>
              <a:rPr lang="en-US" sz="2099">
                <a:solidFill>
                  <a:srgbClr val="000000"/>
                </a:solidFill>
                <a:latin typeface="Open Sans"/>
                <a:ea typeface="Open Sans"/>
                <a:cs typeface="Open Sans"/>
                <a:sym typeface="Open Sans"/>
              </a:rPr>
              <a:t>Shows how op</a:t>
            </a:r>
            <a:r>
              <a:rPr lang="en-US" sz="2099">
                <a:solidFill>
                  <a:srgbClr val="000000"/>
                </a:solidFill>
                <a:latin typeface="Open Sans"/>
                <a:ea typeface="Open Sans"/>
                <a:cs typeface="Open Sans"/>
                <a:sym typeface="Open Sans"/>
              </a:rPr>
              <a:t>timization “locks in” variables that minimize deviation</a:t>
            </a:r>
          </a:p>
        </p:txBody>
      </p:sp>
      <p:sp>
        <p:nvSpPr>
          <p:cNvPr name="Freeform 19" id="19"/>
          <p:cNvSpPr/>
          <p:nvPr/>
        </p:nvSpPr>
        <p:spPr>
          <a:xfrm flipH="false" flipV="false" rot="0">
            <a:off x="9464295" y="4378857"/>
            <a:ext cx="3783673" cy="3036093"/>
          </a:xfrm>
          <a:custGeom>
            <a:avLst/>
            <a:gdLst/>
            <a:ahLst/>
            <a:cxnLst/>
            <a:rect r="r" b="b" t="t" l="l"/>
            <a:pathLst>
              <a:path h="3036093" w="3783673">
                <a:moveTo>
                  <a:pt x="0" y="0"/>
                </a:moveTo>
                <a:lnTo>
                  <a:pt x="3783673" y="0"/>
                </a:lnTo>
                <a:lnTo>
                  <a:pt x="3783673" y="3036093"/>
                </a:lnTo>
                <a:lnTo>
                  <a:pt x="0" y="3036093"/>
                </a:lnTo>
                <a:lnTo>
                  <a:pt x="0" y="0"/>
                </a:lnTo>
                <a:close/>
              </a:path>
            </a:pathLst>
          </a:custGeom>
          <a:blipFill>
            <a:blip r:embed="rId4"/>
            <a:stretch>
              <a:fillRect l="0" t="0" r="0" b="0"/>
            </a:stretch>
          </a:blipFill>
        </p:spPr>
      </p:sp>
      <p:sp>
        <p:nvSpPr>
          <p:cNvPr name="Freeform 20" id="20"/>
          <p:cNvSpPr/>
          <p:nvPr/>
        </p:nvSpPr>
        <p:spPr>
          <a:xfrm flipH="false" flipV="false" rot="0">
            <a:off x="13247968" y="4377465"/>
            <a:ext cx="3783534" cy="3037485"/>
          </a:xfrm>
          <a:custGeom>
            <a:avLst/>
            <a:gdLst/>
            <a:ahLst/>
            <a:cxnLst/>
            <a:rect r="r" b="b" t="t" l="l"/>
            <a:pathLst>
              <a:path h="3037485" w="3783534">
                <a:moveTo>
                  <a:pt x="0" y="0"/>
                </a:moveTo>
                <a:lnTo>
                  <a:pt x="3783534" y="0"/>
                </a:lnTo>
                <a:lnTo>
                  <a:pt x="3783534" y="3037485"/>
                </a:lnTo>
                <a:lnTo>
                  <a:pt x="0" y="3037485"/>
                </a:lnTo>
                <a:lnTo>
                  <a:pt x="0" y="0"/>
                </a:lnTo>
                <a:close/>
              </a:path>
            </a:pathLst>
          </a:custGeom>
          <a:blipFill>
            <a:blip r:embed="rId5"/>
            <a:stretch>
              <a:fillRect l="0" t="0" r="0" b="0"/>
            </a:stretch>
          </a:blipFill>
        </p:spPr>
      </p:sp>
      <p:sp>
        <p:nvSpPr>
          <p:cNvPr name="TextBox 21" id="21"/>
          <p:cNvSpPr txBox="true"/>
          <p:nvPr/>
        </p:nvSpPr>
        <p:spPr>
          <a:xfrm rot="0">
            <a:off x="894588" y="7993242"/>
            <a:ext cx="16454892" cy="92583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Open Sans"/>
                <a:ea typeface="Open Sans"/>
                <a:cs typeface="Open Sans"/>
                <a:sym typeface="Open Sans"/>
              </a:rPr>
              <a:t>Using a 5th-degree emulator + Powell optimization, we precisely reached the 6000 kWh target The optimizer identifies one solution, even though multiple may exist, due to stopping criteria and local minimal, This confirms the workflow is accurate, efficient, and ready for use in performance-driven parametric design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03145" y="2607239"/>
            <a:ext cx="11081709" cy="3657527"/>
          </a:xfrm>
          <a:custGeom>
            <a:avLst/>
            <a:gdLst/>
            <a:ahLst/>
            <a:cxnLst/>
            <a:rect r="r" b="b" t="t" l="l"/>
            <a:pathLst>
              <a:path h="3657527" w="11081709">
                <a:moveTo>
                  <a:pt x="0" y="0"/>
                </a:moveTo>
                <a:lnTo>
                  <a:pt x="11081710" y="0"/>
                </a:lnTo>
                <a:lnTo>
                  <a:pt x="11081710" y="3657528"/>
                </a:lnTo>
                <a:lnTo>
                  <a:pt x="0" y="3657528"/>
                </a:lnTo>
                <a:lnTo>
                  <a:pt x="0" y="0"/>
                </a:lnTo>
                <a:close/>
              </a:path>
            </a:pathLst>
          </a:custGeom>
          <a:blipFill>
            <a:blip r:embed="rId2"/>
            <a:stretch>
              <a:fillRect l="0" t="-8695" r="0" b="0"/>
            </a:stretch>
          </a:blipFill>
        </p:spPr>
      </p:sp>
      <p:sp>
        <p:nvSpPr>
          <p:cNvPr name="TextBox 3" id="3"/>
          <p:cNvSpPr txBox="true"/>
          <p:nvPr/>
        </p:nvSpPr>
        <p:spPr>
          <a:xfrm rot="0">
            <a:off x="1028700" y="1019175"/>
            <a:ext cx="16230600"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Results : Optimized Floor Plan Design</a:t>
            </a:r>
          </a:p>
        </p:txBody>
      </p:sp>
      <p:sp>
        <p:nvSpPr>
          <p:cNvPr name="TextBox 4" id="4"/>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22</a:t>
            </a:r>
          </a:p>
        </p:txBody>
      </p:sp>
      <p:sp>
        <p:nvSpPr>
          <p:cNvPr name="TextBox 5" id="5"/>
          <p:cNvSpPr txBox="true"/>
          <p:nvPr/>
        </p:nvSpPr>
        <p:spPr>
          <a:xfrm rot="0">
            <a:off x="6040487" y="1959142"/>
            <a:ext cx="6207026" cy="356235"/>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Open Sans"/>
                <a:ea typeface="Open Sans"/>
                <a:cs typeface="Open Sans"/>
                <a:sym typeface="Open Sans"/>
              </a:rPr>
              <a:t>F</a:t>
            </a:r>
            <a:r>
              <a:rPr lang="en-US" sz="2099">
                <a:solidFill>
                  <a:srgbClr val="000000"/>
                </a:solidFill>
                <a:latin typeface="Open Sans"/>
                <a:ea typeface="Open Sans"/>
                <a:cs typeface="Open Sans"/>
                <a:sym typeface="Open Sans"/>
              </a:rPr>
              <a:t>rom Initial Geometry to Solar-Optimized Solution</a:t>
            </a:r>
          </a:p>
        </p:txBody>
      </p:sp>
      <p:sp>
        <p:nvSpPr>
          <p:cNvPr name="TextBox 6" id="6"/>
          <p:cNvSpPr txBox="true"/>
          <p:nvPr/>
        </p:nvSpPr>
        <p:spPr>
          <a:xfrm rot="0">
            <a:off x="1028700" y="6585204"/>
            <a:ext cx="16230600" cy="2768346"/>
          </a:xfrm>
          <a:prstGeom prst="rect">
            <a:avLst/>
          </a:prstGeom>
        </p:spPr>
        <p:txBody>
          <a:bodyPr anchor="t" rtlCol="false" tIns="0" lIns="0" bIns="0" rIns="0">
            <a:spAutoFit/>
          </a:bodyPr>
          <a:lstStyle/>
          <a:p>
            <a:pPr algn="l">
              <a:lnSpc>
                <a:spcPts val="2246"/>
              </a:lnSpc>
            </a:pPr>
            <a:r>
              <a:rPr lang="en-US" sz="2099" b="true">
                <a:solidFill>
                  <a:srgbClr val="000000"/>
                </a:solidFill>
                <a:latin typeface="Open Sans Bold"/>
                <a:ea typeface="Open Sans Bold"/>
                <a:cs typeface="Open Sans Bold"/>
                <a:sym typeface="Open Sans Bold"/>
              </a:rPr>
              <a:t>Ini</a:t>
            </a:r>
            <a:r>
              <a:rPr lang="en-US" b="true" sz="2099">
                <a:solidFill>
                  <a:srgbClr val="000000"/>
                </a:solidFill>
                <a:latin typeface="Open Sans Bold"/>
                <a:ea typeface="Open Sans Bold"/>
                <a:cs typeface="Open Sans Bold"/>
                <a:sym typeface="Open Sans Bold"/>
              </a:rPr>
              <a:t>tial Shape (left)</a:t>
            </a:r>
            <a:r>
              <a:rPr lang="en-US" sz="2099">
                <a:solidFill>
                  <a:srgbClr val="000000"/>
                </a:solidFill>
                <a:latin typeface="Open Sans"/>
                <a:ea typeface="Open Sans"/>
                <a:cs typeface="Open Sans"/>
                <a:sym typeface="Open Sans"/>
              </a:rPr>
              <a:t>  : Regular pentagon with equal side lengths and no rotation</a:t>
            </a:r>
          </a:p>
          <a:p>
            <a:pPr algn="l">
              <a:lnSpc>
                <a:spcPts val="2246"/>
              </a:lnSpc>
            </a:pPr>
          </a:p>
          <a:p>
            <a:pPr algn="l">
              <a:lnSpc>
                <a:spcPts val="2246"/>
              </a:lnSpc>
            </a:pPr>
            <a:r>
              <a:rPr lang="en-US" b="true" sz="2099">
                <a:solidFill>
                  <a:srgbClr val="000000"/>
                </a:solidFill>
                <a:latin typeface="Open Sans Bold"/>
                <a:ea typeface="Open Sans Bold"/>
                <a:cs typeface="Open Sans Bold"/>
                <a:sym typeface="Open Sans Bold"/>
              </a:rPr>
              <a:t>Parametric Variations (middle) : </a:t>
            </a:r>
            <a:r>
              <a:rPr lang="en-US" sz="2099">
                <a:solidFill>
                  <a:srgbClr val="000000"/>
                </a:solidFill>
                <a:latin typeface="Open Sans"/>
                <a:ea typeface="Open Sans"/>
                <a:cs typeface="Open Sans"/>
                <a:sym typeface="Open Sans"/>
              </a:rPr>
              <a:t>Generated by adjusting L1 and L2 while keeping perimeter constant → Explored entire design space in Grasshopper</a:t>
            </a:r>
          </a:p>
          <a:p>
            <a:pPr algn="l">
              <a:lnSpc>
                <a:spcPts val="2246"/>
              </a:lnSpc>
            </a:pPr>
          </a:p>
          <a:p>
            <a:pPr algn="l">
              <a:lnSpc>
                <a:spcPts val="2246"/>
              </a:lnSpc>
            </a:pPr>
            <a:r>
              <a:rPr lang="en-US" b="true" sz="2099">
                <a:solidFill>
                  <a:srgbClr val="000000"/>
                </a:solidFill>
                <a:latin typeface="Open Sans Bold"/>
                <a:ea typeface="Open Sans Bold"/>
                <a:cs typeface="Open Sans Bold"/>
                <a:sym typeface="Open Sans Bold"/>
              </a:rPr>
              <a:t>Simulation &amp; Emulator</a:t>
            </a:r>
            <a:r>
              <a:rPr lang="en-US" sz="2099">
                <a:solidFill>
                  <a:srgbClr val="000000"/>
                </a:solidFill>
                <a:latin typeface="Open Sans"/>
                <a:ea typeface="Open Sans"/>
                <a:cs typeface="Open Sans"/>
                <a:sym typeface="Open Sans"/>
              </a:rPr>
              <a:t> : Each configuration evaluated with Ladybug → Trained polynomial emulator</a:t>
            </a:r>
          </a:p>
          <a:p>
            <a:pPr algn="l">
              <a:lnSpc>
                <a:spcPts val="2246"/>
              </a:lnSpc>
            </a:pPr>
          </a:p>
          <a:p>
            <a:pPr algn="l">
              <a:lnSpc>
                <a:spcPts val="2246"/>
              </a:lnSpc>
            </a:pPr>
            <a:r>
              <a:rPr lang="en-US" b="true" sz="2099">
                <a:solidFill>
                  <a:srgbClr val="000000"/>
                </a:solidFill>
                <a:latin typeface="Open Sans Bold"/>
                <a:ea typeface="Open Sans Bold"/>
                <a:cs typeface="Open Sans Bold"/>
                <a:sym typeface="Open Sans Bold"/>
              </a:rPr>
              <a:t>Optimization (right) </a:t>
            </a:r>
            <a:r>
              <a:rPr lang="en-US" sz="2099">
                <a:solidFill>
                  <a:srgbClr val="000000"/>
                </a:solidFill>
                <a:latin typeface="Open Sans"/>
                <a:ea typeface="Open Sans"/>
                <a:cs typeface="Open Sans"/>
                <a:sym typeface="Open Sans"/>
              </a:rPr>
              <a:t>: Python + Powell method → Found floor plan with 6000 kWh irradiation</a:t>
            </a:r>
          </a:p>
          <a:p>
            <a:pPr algn="l">
              <a:lnSpc>
                <a:spcPts val="2246"/>
              </a:lnSpc>
            </a:pPr>
          </a:p>
          <a:p>
            <a:pPr algn="l">
              <a:lnSpc>
                <a:spcPts val="2246"/>
              </a:lnSpc>
            </a:pPr>
            <a:r>
              <a:rPr lang="en-US" b="true" sz="2099">
                <a:solidFill>
                  <a:srgbClr val="000000"/>
                </a:solidFill>
                <a:latin typeface="Open Sans Bold"/>
                <a:ea typeface="Open Sans Bold"/>
                <a:cs typeface="Open Sans Bold"/>
                <a:sym typeface="Open Sans Bold"/>
              </a:rPr>
              <a:t>Final Geometry</a:t>
            </a:r>
            <a:r>
              <a:rPr lang="en-US" sz="2099">
                <a:solidFill>
                  <a:srgbClr val="000000"/>
                </a:solidFill>
                <a:latin typeface="Open Sans"/>
                <a:ea typeface="Open Sans"/>
                <a:cs typeface="Open Sans"/>
                <a:sym typeface="Open Sans"/>
              </a:rPr>
              <a:t> : Optimized proportions and rotation yield high-performance floor design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26695" y="3439804"/>
            <a:ext cx="6131839" cy="2640504"/>
          </a:xfrm>
          <a:custGeom>
            <a:avLst/>
            <a:gdLst/>
            <a:ahLst/>
            <a:cxnLst/>
            <a:rect r="r" b="b" t="t" l="l"/>
            <a:pathLst>
              <a:path h="2640504" w="6131839">
                <a:moveTo>
                  <a:pt x="0" y="0"/>
                </a:moveTo>
                <a:lnTo>
                  <a:pt x="6131839" y="0"/>
                </a:lnTo>
                <a:lnTo>
                  <a:pt x="6131839" y="2640504"/>
                </a:lnTo>
                <a:lnTo>
                  <a:pt x="0" y="2640504"/>
                </a:lnTo>
                <a:lnTo>
                  <a:pt x="0" y="0"/>
                </a:lnTo>
                <a:close/>
              </a:path>
            </a:pathLst>
          </a:custGeom>
          <a:blipFill>
            <a:blip r:embed="rId2"/>
            <a:stretch>
              <a:fillRect l="0" t="0" r="0" b="-1410"/>
            </a:stretch>
          </a:blipFill>
        </p:spPr>
      </p:sp>
      <p:sp>
        <p:nvSpPr>
          <p:cNvPr name="TextBox 3" id="3"/>
          <p:cNvSpPr txBox="true"/>
          <p:nvPr/>
        </p:nvSpPr>
        <p:spPr>
          <a:xfrm rot="0">
            <a:off x="16801654" y="922972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23</a:t>
            </a:r>
          </a:p>
        </p:txBody>
      </p:sp>
      <p:sp>
        <p:nvSpPr>
          <p:cNvPr name="TextBox 4" id="4"/>
          <p:cNvSpPr txBox="true"/>
          <p:nvPr/>
        </p:nvSpPr>
        <p:spPr>
          <a:xfrm rot="0">
            <a:off x="1028700" y="1165861"/>
            <a:ext cx="15772954"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Innovation and Broader Implications</a:t>
            </a:r>
          </a:p>
        </p:txBody>
      </p:sp>
      <p:sp>
        <p:nvSpPr>
          <p:cNvPr name="TextBox 5" id="5"/>
          <p:cNvSpPr txBox="true"/>
          <p:nvPr/>
        </p:nvSpPr>
        <p:spPr>
          <a:xfrm rot="0">
            <a:off x="2475562" y="6458489"/>
            <a:ext cx="5234104" cy="1868805"/>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00000"/>
                </a:solidFill>
                <a:latin typeface="Open Sans"/>
                <a:ea typeface="Open Sans"/>
                <a:cs typeface="Open Sans"/>
                <a:sym typeface="Open Sans"/>
              </a:rPr>
              <a:t>This study presents a novel method to analyze twisted towers.</a:t>
            </a:r>
          </a:p>
          <a:p>
            <a:pPr algn="just" marL="388620" indent="-194310" lvl="1">
              <a:lnSpc>
                <a:spcPts val="2520"/>
              </a:lnSpc>
              <a:buFont typeface="Arial"/>
              <a:buChar char="•"/>
            </a:pPr>
            <a:r>
              <a:rPr lang="en-US" sz="1800">
                <a:solidFill>
                  <a:srgbClr val="000000"/>
                </a:solidFill>
                <a:latin typeface="Open Sans"/>
                <a:ea typeface="Open Sans"/>
                <a:cs typeface="Open Sans"/>
                <a:sym typeface="Open Sans"/>
              </a:rPr>
              <a:t>Parametric model + online platform = no advanced modelling expertise required.</a:t>
            </a:r>
          </a:p>
          <a:p>
            <a:pPr algn="just" marL="388620" indent="-194310" lvl="1">
              <a:lnSpc>
                <a:spcPts val="2520"/>
              </a:lnSpc>
              <a:buFont typeface="Arial"/>
              <a:buChar char="•"/>
            </a:pPr>
            <a:r>
              <a:rPr lang="en-US" sz="1800">
                <a:solidFill>
                  <a:srgbClr val="000000"/>
                </a:solidFill>
                <a:latin typeface="Open Sans"/>
                <a:ea typeface="Open Sans"/>
                <a:cs typeface="Open Sans"/>
                <a:sym typeface="Open Sans"/>
              </a:rPr>
              <a:t>Enables direct input of parameters to estimate solar irradiation and surface area</a:t>
            </a:r>
          </a:p>
        </p:txBody>
      </p:sp>
      <p:sp>
        <p:nvSpPr>
          <p:cNvPr name="TextBox 6" id="6"/>
          <p:cNvSpPr txBox="true"/>
          <p:nvPr/>
        </p:nvSpPr>
        <p:spPr>
          <a:xfrm rot="0">
            <a:off x="2475562" y="2735867"/>
            <a:ext cx="5234104" cy="297180"/>
          </a:xfrm>
          <a:prstGeom prst="rect">
            <a:avLst/>
          </a:prstGeom>
        </p:spPr>
        <p:txBody>
          <a:bodyPr anchor="t" rtlCol="false" tIns="0" lIns="0" bIns="0" rIns="0">
            <a:spAutoFit/>
          </a:bodyPr>
          <a:lstStyle/>
          <a:p>
            <a:pPr algn="ctr">
              <a:lnSpc>
                <a:spcPts val="2520"/>
              </a:lnSpc>
            </a:pPr>
            <a:r>
              <a:rPr lang="en-US" b="true" sz="1800">
                <a:solidFill>
                  <a:srgbClr val="000000"/>
                </a:solidFill>
                <a:latin typeface="Open Sans Bold"/>
                <a:ea typeface="Open Sans Bold"/>
                <a:cs typeface="Open Sans Bold"/>
                <a:sym typeface="Open Sans Bold"/>
              </a:rPr>
              <a:t>Automatic Iteration in Python</a:t>
            </a:r>
          </a:p>
        </p:txBody>
      </p:sp>
      <p:grpSp>
        <p:nvGrpSpPr>
          <p:cNvPr name="Group 7" id="7"/>
          <p:cNvGrpSpPr/>
          <p:nvPr/>
        </p:nvGrpSpPr>
        <p:grpSpPr>
          <a:xfrm rot="0">
            <a:off x="10462274" y="3165025"/>
            <a:ext cx="6339379" cy="4760314"/>
            <a:chOff x="0" y="0"/>
            <a:chExt cx="8452505" cy="6347086"/>
          </a:xfrm>
        </p:grpSpPr>
        <p:sp>
          <p:nvSpPr>
            <p:cNvPr name="Freeform 8" id="8"/>
            <p:cNvSpPr/>
            <p:nvPr/>
          </p:nvSpPr>
          <p:spPr>
            <a:xfrm flipH="false" flipV="false" rot="0">
              <a:off x="0" y="0"/>
              <a:ext cx="6626701" cy="1590408"/>
            </a:xfrm>
            <a:custGeom>
              <a:avLst/>
              <a:gdLst/>
              <a:ahLst/>
              <a:cxnLst/>
              <a:rect r="r" b="b" t="t" l="l"/>
              <a:pathLst>
                <a:path h="1590408" w="6626701">
                  <a:moveTo>
                    <a:pt x="0" y="0"/>
                  </a:moveTo>
                  <a:lnTo>
                    <a:pt x="6626701" y="0"/>
                  </a:lnTo>
                  <a:lnTo>
                    <a:pt x="6626701" y="1590408"/>
                  </a:lnTo>
                  <a:lnTo>
                    <a:pt x="0" y="1590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0" y="1590408"/>
              <a:ext cx="6626701" cy="1590408"/>
            </a:xfrm>
            <a:custGeom>
              <a:avLst/>
              <a:gdLst/>
              <a:ahLst/>
              <a:cxnLst/>
              <a:rect r="r" b="b" t="t" l="l"/>
              <a:pathLst>
                <a:path h="1590408" w="6626701">
                  <a:moveTo>
                    <a:pt x="0" y="0"/>
                  </a:moveTo>
                  <a:lnTo>
                    <a:pt x="6626701" y="0"/>
                  </a:lnTo>
                  <a:lnTo>
                    <a:pt x="6626701" y="1590408"/>
                  </a:lnTo>
                  <a:lnTo>
                    <a:pt x="0" y="15904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0" y="3164571"/>
              <a:ext cx="6626701" cy="1592106"/>
            </a:xfrm>
            <a:custGeom>
              <a:avLst/>
              <a:gdLst/>
              <a:ahLst/>
              <a:cxnLst/>
              <a:rect r="r" b="b" t="t" l="l"/>
              <a:pathLst>
                <a:path h="1592106" w="6626701">
                  <a:moveTo>
                    <a:pt x="0" y="0"/>
                  </a:moveTo>
                  <a:lnTo>
                    <a:pt x="6626701" y="0"/>
                  </a:lnTo>
                  <a:lnTo>
                    <a:pt x="6626701" y="1592107"/>
                  </a:lnTo>
                  <a:lnTo>
                    <a:pt x="0" y="15921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0" y="4756678"/>
              <a:ext cx="6626701" cy="1590408"/>
            </a:xfrm>
            <a:custGeom>
              <a:avLst/>
              <a:gdLst/>
              <a:ahLst/>
              <a:cxnLst/>
              <a:rect r="r" b="b" t="t" l="l"/>
              <a:pathLst>
                <a:path h="1590408" w="6626701">
                  <a:moveTo>
                    <a:pt x="0" y="0"/>
                  </a:moveTo>
                  <a:lnTo>
                    <a:pt x="6626701" y="0"/>
                  </a:lnTo>
                  <a:lnTo>
                    <a:pt x="6626701" y="1590408"/>
                  </a:lnTo>
                  <a:lnTo>
                    <a:pt x="0" y="15904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6777068" y="402667"/>
              <a:ext cx="1675437" cy="702134"/>
            </a:xfrm>
            <a:prstGeom prst="rect">
              <a:avLst/>
            </a:prstGeom>
          </p:spPr>
          <p:txBody>
            <a:bodyPr anchor="t" rtlCol="false" tIns="0" lIns="0" bIns="0" rIns="0">
              <a:spAutoFit/>
            </a:bodyPr>
            <a:lstStyle/>
            <a:p>
              <a:pPr algn="just">
                <a:lnSpc>
                  <a:spcPts val="2183"/>
                </a:lnSpc>
              </a:pPr>
              <a:r>
                <a:rPr lang="en-US" sz="1559">
                  <a:solidFill>
                    <a:srgbClr val="000000"/>
                  </a:solidFill>
                  <a:latin typeface="Open Sans"/>
                  <a:ea typeface="Open Sans"/>
                  <a:cs typeface="Open Sans"/>
                  <a:sym typeface="Open Sans"/>
                </a:rPr>
                <a:t>Malmo</a:t>
              </a:r>
            </a:p>
            <a:p>
              <a:pPr algn="just">
                <a:lnSpc>
                  <a:spcPts val="2183"/>
                </a:lnSpc>
              </a:pPr>
              <a:r>
                <a:rPr lang="en-US" b="true" sz="1559">
                  <a:solidFill>
                    <a:srgbClr val="000000"/>
                  </a:solidFill>
                  <a:latin typeface="Open Sans Bold"/>
                  <a:ea typeface="Open Sans Bold"/>
                  <a:cs typeface="Open Sans Bold"/>
                  <a:sym typeface="Open Sans Bold"/>
                </a:rPr>
                <a:t>Sweden</a:t>
              </a:r>
            </a:p>
          </p:txBody>
        </p:sp>
        <p:sp>
          <p:nvSpPr>
            <p:cNvPr name="TextBox 13" id="13"/>
            <p:cNvSpPr txBox="true"/>
            <p:nvPr/>
          </p:nvSpPr>
          <p:spPr>
            <a:xfrm rot="0">
              <a:off x="6777068" y="2011197"/>
              <a:ext cx="1675437" cy="702134"/>
            </a:xfrm>
            <a:prstGeom prst="rect">
              <a:avLst/>
            </a:prstGeom>
          </p:spPr>
          <p:txBody>
            <a:bodyPr anchor="t" rtlCol="false" tIns="0" lIns="0" bIns="0" rIns="0">
              <a:spAutoFit/>
            </a:bodyPr>
            <a:lstStyle/>
            <a:p>
              <a:pPr algn="l">
                <a:lnSpc>
                  <a:spcPts val="2183"/>
                </a:lnSpc>
              </a:pPr>
              <a:r>
                <a:rPr lang="en-US" sz="1559">
                  <a:solidFill>
                    <a:srgbClr val="000000"/>
                  </a:solidFill>
                  <a:latin typeface="Open Sans"/>
                  <a:ea typeface="Open Sans"/>
                  <a:cs typeface="Open Sans"/>
                  <a:sym typeface="Open Sans"/>
                </a:rPr>
                <a:t>Milan</a:t>
              </a:r>
            </a:p>
            <a:p>
              <a:pPr algn="l">
                <a:lnSpc>
                  <a:spcPts val="2183"/>
                </a:lnSpc>
              </a:pPr>
              <a:r>
                <a:rPr lang="en-US" sz="1559" b="true">
                  <a:solidFill>
                    <a:srgbClr val="000000"/>
                  </a:solidFill>
                  <a:latin typeface="Open Sans Bold"/>
                  <a:ea typeface="Open Sans Bold"/>
                  <a:cs typeface="Open Sans Bold"/>
                  <a:sym typeface="Open Sans Bold"/>
                </a:rPr>
                <a:t>Italy</a:t>
              </a:r>
            </a:p>
          </p:txBody>
        </p:sp>
        <p:sp>
          <p:nvSpPr>
            <p:cNvPr name="TextBox 14" id="14"/>
            <p:cNvSpPr txBox="true"/>
            <p:nvPr/>
          </p:nvSpPr>
          <p:spPr>
            <a:xfrm rot="0">
              <a:off x="6777068" y="3604009"/>
              <a:ext cx="1675437" cy="702134"/>
            </a:xfrm>
            <a:prstGeom prst="rect">
              <a:avLst/>
            </a:prstGeom>
          </p:spPr>
          <p:txBody>
            <a:bodyPr anchor="t" rtlCol="false" tIns="0" lIns="0" bIns="0" rIns="0">
              <a:spAutoFit/>
            </a:bodyPr>
            <a:lstStyle/>
            <a:p>
              <a:pPr algn="l">
                <a:lnSpc>
                  <a:spcPts val="2183"/>
                </a:lnSpc>
              </a:pPr>
              <a:r>
                <a:rPr lang="en-US" sz="1559">
                  <a:solidFill>
                    <a:srgbClr val="000000"/>
                  </a:solidFill>
                  <a:latin typeface="Open Sans"/>
                  <a:ea typeface="Open Sans"/>
                  <a:cs typeface="Open Sans"/>
                  <a:sym typeface="Open Sans"/>
                </a:rPr>
                <a:t>Barcelona</a:t>
              </a:r>
            </a:p>
            <a:p>
              <a:pPr algn="l">
                <a:lnSpc>
                  <a:spcPts val="2183"/>
                </a:lnSpc>
              </a:pPr>
              <a:r>
                <a:rPr lang="en-US" sz="1559" b="true">
                  <a:solidFill>
                    <a:srgbClr val="000000"/>
                  </a:solidFill>
                  <a:latin typeface="Open Sans Bold"/>
                  <a:ea typeface="Open Sans Bold"/>
                  <a:cs typeface="Open Sans Bold"/>
                  <a:sym typeface="Open Sans Bold"/>
                </a:rPr>
                <a:t>Spain</a:t>
              </a:r>
            </a:p>
          </p:txBody>
        </p:sp>
        <p:sp>
          <p:nvSpPr>
            <p:cNvPr name="TextBox 15" id="15"/>
            <p:cNvSpPr txBox="true"/>
            <p:nvPr/>
          </p:nvSpPr>
          <p:spPr>
            <a:xfrm rot="0">
              <a:off x="6777068" y="5186527"/>
              <a:ext cx="1675437" cy="702134"/>
            </a:xfrm>
            <a:prstGeom prst="rect">
              <a:avLst/>
            </a:prstGeom>
          </p:spPr>
          <p:txBody>
            <a:bodyPr anchor="t" rtlCol="false" tIns="0" lIns="0" bIns="0" rIns="0">
              <a:spAutoFit/>
            </a:bodyPr>
            <a:lstStyle/>
            <a:p>
              <a:pPr algn="l">
                <a:lnSpc>
                  <a:spcPts val="2183"/>
                </a:lnSpc>
              </a:pPr>
              <a:r>
                <a:rPr lang="en-US" sz="1559">
                  <a:solidFill>
                    <a:srgbClr val="000000"/>
                  </a:solidFill>
                  <a:latin typeface="Open Sans"/>
                  <a:ea typeface="Open Sans"/>
                  <a:cs typeface="Open Sans"/>
                  <a:sym typeface="Open Sans"/>
                </a:rPr>
                <a:t>Berlin</a:t>
              </a:r>
            </a:p>
            <a:p>
              <a:pPr algn="l">
                <a:lnSpc>
                  <a:spcPts val="2183"/>
                </a:lnSpc>
              </a:pPr>
              <a:r>
                <a:rPr lang="en-US" sz="1559" b="true">
                  <a:solidFill>
                    <a:srgbClr val="000000"/>
                  </a:solidFill>
                  <a:latin typeface="Open Sans Bold"/>
                  <a:ea typeface="Open Sans Bold"/>
                  <a:cs typeface="Open Sans Bold"/>
                  <a:sym typeface="Open Sans Bold"/>
                </a:rPr>
                <a:t>Germany</a:t>
              </a:r>
            </a:p>
          </p:txBody>
        </p:sp>
      </p:grpSp>
      <p:sp>
        <p:nvSpPr>
          <p:cNvPr name="TextBox 16" id="16"/>
          <p:cNvSpPr txBox="true"/>
          <p:nvPr/>
        </p:nvSpPr>
        <p:spPr>
          <a:xfrm rot="0">
            <a:off x="10462274" y="2735867"/>
            <a:ext cx="5774690" cy="297180"/>
          </a:xfrm>
          <a:prstGeom prst="rect">
            <a:avLst/>
          </a:prstGeom>
        </p:spPr>
        <p:txBody>
          <a:bodyPr anchor="t" rtlCol="false" tIns="0" lIns="0" bIns="0" rIns="0">
            <a:spAutoFit/>
          </a:bodyPr>
          <a:lstStyle/>
          <a:p>
            <a:pPr algn="ctr">
              <a:lnSpc>
                <a:spcPts val="2520"/>
              </a:lnSpc>
            </a:pPr>
            <a:r>
              <a:rPr lang="en-US" b="true" sz="1800">
                <a:solidFill>
                  <a:srgbClr val="000000"/>
                </a:solidFill>
                <a:latin typeface="Open Sans Bold"/>
                <a:ea typeface="Open Sans Bold"/>
                <a:cs typeface="Open Sans Bold"/>
                <a:sym typeface="Open Sans Bold"/>
              </a:rPr>
              <a:t>Different EPW</a:t>
            </a:r>
          </a:p>
        </p:txBody>
      </p:sp>
      <p:sp>
        <p:nvSpPr>
          <p:cNvPr name="TextBox 17" id="17"/>
          <p:cNvSpPr txBox="true"/>
          <p:nvPr/>
        </p:nvSpPr>
        <p:spPr>
          <a:xfrm rot="0">
            <a:off x="10462274" y="8030114"/>
            <a:ext cx="6140380" cy="29718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Further improvement by using different cities EPW</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81882" y="3387560"/>
            <a:ext cx="4021464" cy="4333369"/>
            <a:chOff x="0" y="0"/>
            <a:chExt cx="5361952" cy="5777826"/>
          </a:xfrm>
        </p:grpSpPr>
        <p:sp>
          <p:nvSpPr>
            <p:cNvPr name="Freeform 3" id="3"/>
            <p:cNvSpPr/>
            <p:nvPr/>
          </p:nvSpPr>
          <p:spPr>
            <a:xfrm flipH="false" flipV="false" rot="0">
              <a:off x="0" y="58411"/>
              <a:ext cx="5361952" cy="5719415"/>
            </a:xfrm>
            <a:custGeom>
              <a:avLst/>
              <a:gdLst/>
              <a:ahLst/>
              <a:cxnLst/>
              <a:rect r="r" b="b" t="t" l="l"/>
              <a:pathLst>
                <a:path h="5719415" w="5361952">
                  <a:moveTo>
                    <a:pt x="0" y="0"/>
                  </a:moveTo>
                  <a:lnTo>
                    <a:pt x="5361952" y="0"/>
                  </a:lnTo>
                  <a:lnTo>
                    <a:pt x="5361952" y="5719415"/>
                  </a:lnTo>
                  <a:lnTo>
                    <a:pt x="0" y="5719415"/>
                  </a:lnTo>
                  <a:lnTo>
                    <a:pt x="0" y="0"/>
                  </a:lnTo>
                  <a:close/>
                </a:path>
              </a:pathLst>
            </a:custGeom>
            <a:blipFill>
              <a:blip r:embed="rId2"/>
              <a:stretch>
                <a:fillRect l="0" t="0" r="0" b="0"/>
              </a:stretch>
            </a:blipFill>
          </p:spPr>
        </p:sp>
        <p:grpSp>
          <p:nvGrpSpPr>
            <p:cNvPr name="Group 4" id="4"/>
            <p:cNvGrpSpPr/>
            <p:nvPr/>
          </p:nvGrpSpPr>
          <p:grpSpPr>
            <a:xfrm rot="0">
              <a:off x="2512715" y="0"/>
              <a:ext cx="528460" cy="52846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19050" cap="sq">
                <a:solidFill>
                  <a:srgbClr val="FF3131"/>
                </a:solidFill>
                <a:prstDash val="solid"/>
                <a:miter/>
              </a:ln>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2520"/>
                  </a:lnSpc>
                </a:pPr>
              </a:p>
            </p:txBody>
          </p:sp>
        </p:grpSp>
      </p:grpSp>
      <p:sp>
        <p:nvSpPr>
          <p:cNvPr name="Freeform 7" id="7"/>
          <p:cNvSpPr/>
          <p:nvPr/>
        </p:nvSpPr>
        <p:spPr>
          <a:xfrm flipH="false" flipV="false" rot="0">
            <a:off x="10574866" y="3347096"/>
            <a:ext cx="5549507" cy="3592809"/>
          </a:xfrm>
          <a:custGeom>
            <a:avLst/>
            <a:gdLst/>
            <a:ahLst/>
            <a:cxnLst/>
            <a:rect r="r" b="b" t="t" l="l"/>
            <a:pathLst>
              <a:path h="3592809" w="5549507">
                <a:moveTo>
                  <a:pt x="0" y="0"/>
                </a:moveTo>
                <a:lnTo>
                  <a:pt x="5549507" y="0"/>
                </a:lnTo>
                <a:lnTo>
                  <a:pt x="5549507" y="3592808"/>
                </a:lnTo>
                <a:lnTo>
                  <a:pt x="0" y="3592808"/>
                </a:lnTo>
                <a:lnTo>
                  <a:pt x="0" y="0"/>
                </a:lnTo>
                <a:close/>
              </a:path>
            </a:pathLst>
          </a:custGeom>
          <a:blipFill>
            <a:blip r:embed="rId3"/>
            <a:stretch>
              <a:fillRect l="0" t="0" r="0" b="0"/>
            </a:stretch>
          </a:blipFill>
        </p:spPr>
      </p:sp>
      <p:sp>
        <p:nvSpPr>
          <p:cNvPr name="TextBox 8" id="8"/>
          <p:cNvSpPr txBox="true"/>
          <p:nvPr/>
        </p:nvSpPr>
        <p:spPr>
          <a:xfrm rot="0">
            <a:off x="16801654" y="922972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24</a:t>
            </a:r>
          </a:p>
        </p:txBody>
      </p:sp>
      <p:sp>
        <p:nvSpPr>
          <p:cNvPr name="TextBox 9" id="9"/>
          <p:cNvSpPr txBox="true"/>
          <p:nvPr/>
        </p:nvSpPr>
        <p:spPr>
          <a:xfrm rot="0">
            <a:off x="1028700" y="1165861"/>
            <a:ext cx="15772954"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Innovation and Broader Implications</a:t>
            </a:r>
          </a:p>
        </p:txBody>
      </p:sp>
      <p:sp>
        <p:nvSpPr>
          <p:cNvPr name="TextBox 10" id="10"/>
          <p:cNvSpPr txBox="true"/>
          <p:nvPr/>
        </p:nvSpPr>
        <p:spPr>
          <a:xfrm rot="0">
            <a:off x="2475562" y="2735867"/>
            <a:ext cx="5234104" cy="297180"/>
          </a:xfrm>
          <a:prstGeom prst="rect">
            <a:avLst/>
          </a:prstGeom>
        </p:spPr>
        <p:txBody>
          <a:bodyPr anchor="t" rtlCol="false" tIns="0" lIns="0" bIns="0" rIns="0">
            <a:spAutoFit/>
          </a:bodyPr>
          <a:lstStyle/>
          <a:p>
            <a:pPr algn="ctr">
              <a:lnSpc>
                <a:spcPts val="2520"/>
              </a:lnSpc>
            </a:pPr>
            <a:r>
              <a:rPr lang="en-US" b="true" sz="1800">
                <a:solidFill>
                  <a:srgbClr val="000000"/>
                </a:solidFill>
                <a:latin typeface="Open Sans Bold"/>
                <a:ea typeface="Open Sans Bold"/>
                <a:cs typeface="Open Sans Bold"/>
                <a:sym typeface="Open Sans Bold"/>
              </a:rPr>
              <a:t>Base Geometry based on Phyton Code</a:t>
            </a:r>
          </a:p>
        </p:txBody>
      </p:sp>
      <p:sp>
        <p:nvSpPr>
          <p:cNvPr name="TextBox 11" id="11"/>
          <p:cNvSpPr txBox="true"/>
          <p:nvPr/>
        </p:nvSpPr>
        <p:spPr>
          <a:xfrm rot="0">
            <a:off x="10462274" y="2735867"/>
            <a:ext cx="5774690" cy="297180"/>
          </a:xfrm>
          <a:prstGeom prst="rect">
            <a:avLst/>
          </a:prstGeom>
        </p:spPr>
        <p:txBody>
          <a:bodyPr anchor="t" rtlCol="false" tIns="0" lIns="0" bIns="0" rIns="0">
            <a:spAutoFit/>
          </a:bodyPr>
          <a:lstStyle/>
          <a:p>
            <a:pPr algn="ctr">
              <a:lnSpc>
                <a:spcPts val="2520"/>
              </a:lnSpc>
            </a:pPr>
            <a:r>
              <a:rPr lang="en-US" b="true" sz="1800">
                <a:solidFill>
                  <a:srgbClr val="000000"/>
                </a:solidFill>
                <a:latin typeface="Open Sans Bold"/>
                <a:ea typeface="Open Sans Bold"/>
                <a:cs typeface="Open Sans Bold"/>
                <a:sym typeface="Open Sans Bold"/>
              </a:rPr>
              <a:t>Context-Based Radiation Analysis</a:t>
            </a:r>
          </a:p>
        </p:txBody>
      </p:sp>
      <p:sp>
        <p:nvSpPr>
          <p:cNvPr name="TextBox 12" id="12"/>
          <p:cNvSpPr txBox="true"/>
          <p:nvPr/>
        </p:nvSpPr>
        <p:spPr>
          <a:xfrm rot="0">
            <a:off x="10462274" y="7225654"/>
            <a:ext cx="6140380" cy="925830"/>
          </a:xfrm>
          <a:prstGeom prst="rect">
            <a:avLst/>
          </a:prstGeom>
        </p:spPr>
        <p:txBody>
          <a:bodyPr anchor="t" rtlCol="false" tIns="0" lIns="0" bIns="0" rIns="0">
            <a:spAutoFit/>
          </a:bodyPr>
          <a:lstStyle/>
          <a:p>
            <a:pPr algn="just">
              <a:lnSpc>
                <a:spcPts val="2520"/>
              </a:lnSpc>
            </a:pPr>
            <a:r>
              <a:rPr lang="en-US" sz="1800">
                <a:solidFill>
                  <a:srgbClr val="000000"/>
                </a:solidFill>
                <a:latin typeface="Open Sans"/>
                <a:ea typeface="Open Sans"/>
                <a:cs typeface="Open Sans"/>
                <a:sym typeface="Open Sans"/>
              </a:rPr>
              <a:t>The local shade of nearby building might affect the total irradiation fall on the building facade, hence we assign the context for higher precision irradiation analysis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409979" y="3176437"/>
            <a:ext cx="7010395" cy="4021078"/>
            <a:chOff x="0" y="0"/>
            <a:chExt cx="7981950" cy="4578350"/>
          </a:xfrm>
        </p:grpSpPr>
        <p:sp>
          <p:nvSpPr>
            <p:cNvPr name="Freeform 3" id="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4" id="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5" id="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6" id="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7" id="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0" t="0" r="-134" b="0"/>
              </a:stretch>
            </a:blipFill>
          </p:spPr>
        </p:sp>
      </p:grpSp>
      <p:sp>
        <p:nvSpPr>
          <p:cNvPr name="TextBox 8" id="8"/>
          <p:cNvSpPr txBox="true"/>
          <p:nvPr/>
        </p:nvSpPr>
        <p:spPr>
          <a:xfrm rot="0">
            <a:off x="16801654" y="922972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25</a:t>
            </a:r>
          </a:p>
        </p:txBody>
      </p:sp>
      <p:sp>
        <p:nvSpPr>
          <p:cNvPr name="TextBox 9" id="9"/>
          <p:cNvSpPr txBox="true"/>
          <p:nvPr/>
        </p:nvSpPr>
        <p:spPr>
          <a:xfrm rot="0">
            <a:off x="1028700" y="1165861"/>
            <a:ext cx="15772954"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Innovation and Broader Implications</a:t>
            </a:r>
          </a:p>
        </p:txBody>
      </p:sp>
      <p:sp>
        <p:nvSpPr>
          <p:cNvPr name="TextBox 10" id="10"/>
          <p:cNvSpPr txBox="true"/>
          <p:nvPr/>
        </p:nvSpPr>
        <p:spPr>
          <a:xfrm rot="0">
            <a:off x="6298125" y="2505877"/>
            <a:ext cx="5234104" cy="356235"/>
          </a:xfrm>
          <a:prstGeom prst="rect">
            <a:avLst/>
          </a:prstGeom>
        </p:spPr>
        <p:txBody>
          <a:bodyPr anchor="t" rtlCol="false" tIns="0" lIns="0" bIns="0" rIns="0">
            <a:spAutoFit/>
          </a:bodyPr>
          <a:lstStyle/>
          <a:p>
            <a:pPr algn="ctr">
              <a:lnSpc>
                <a:spcPts val="2939"/>
              </a:lnSpc>
            </a:pPr>
            <a:r>
              <a:rPr lang="en-US" b="true" sz="2099">
                <a:solidFill>
                  <a:srgbClr val="000000"/>
                </a:solidFill>
                <a:latin typeface="Open Sans Bold"/>
                <a:ea typeface="Open Sans Bold"/>
                <a:cs typeface="Open Sans Bold"/>
                <a:sym typeface="Open Sans Bold"/>
              </a:rPr>
              <a:t>User-friendly Interface</a:t>
            </a:r>
          </a:p>
        </p:txBody>
      </p:sp>
      <p:sp>
        <p:nvSpPr>
          <p:cNvPr name="TextBox 11" id="11"/>
          <p:cNvSpPr txBox="true"/>
          <p:nvPr/>
        </p:nvSpPr>
        <p:spPr>
          <a:xfrm rot="0">
            <a:off x="1028700" y="7699331"/>
            <a:ext cx="15772954" cy="1240155"/>
          </a:xfrm>
          <a:prstGeom prst="rect">
            <a:avLst/>
          </a:prstGeom>
        </p:spPr>
        <p:txBody>
          <a:bodyPr anchor="t" rtlCol="false" tIns="0" lIns="0" bIns="0" rIns="0">
            <a:spAutoFit/>
          </a:bodyPr>
          <a:lstStyle/>
          <a:p>
            <a:pPr algn="just">
              <a:lnSpc>
                <a:spcPts val="2520"/>
              </a:lnSpc>
              <a:spcBef>
                <a:spcPct val="0"/>
              </a:spcBef>
            </a:pPr>
            <a:r>
              <a:rPr lang="en-US" sz="1800">
                <a:solidFill>
                  <a:srgbClr val="000000"/>
                </a:solidFill>
                <a:latin typeface="Open Sans"/>
                <a:ea typeface="Open Sans"/>
                <a:cs typeface="Open Sans"/>
                <a:sym typeface="Open Sans"/>
              </a:rPr>
              <a:t>To extend the flexibility of the parametric workflow, a user-friendly interface was developed using Python. This platform allows users to select the city (e.g., Barcelona, Malmö, Milan), floor shape (pentagon, square, hexagon), and geometric inputs like L1 and rotation angle. The application instantly calculates the expected irradiation, making the optimization process accessible without needing to open Rhino-Grasshopper or run simulations manually.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372855"/>
            <a:ext cx="5204655" cy="6613460"/>
          </a:xfrm>
          <a:custGeom>
            <a:avLst/>
            <a:gdLst/>
            <a:ahLst/>
            <a:cxnLst/>
            <a:rect r="r" b="b" t="t" l="l"/>
            <a:pathLst>
              <a:path h="6613460" w="5204655">
                <a:moveTo>
                  <a:pt x="0" y="0"/>
                </a:moveTo>
                <a:lnTo>
                  <a:pt x="5204655" y="0"/>
                </a:lnTo>
                <a:lnTo>
                  <a:pt x="5204655" y="6613460"/>
                </a:lnTo>
                <a:lnTo>
                  <a:pt x="0" y="6613460"/>
                </a:lnTo>
                <a:lnTo>
                  <a:pt x="0" y="0"/>
                </a:lnTo>
                <a:close/>
              </a:path>
            </a:pathLst>
          </a:custGeom>
          <a:blipFill>
            <a:blip r:embed="rId2"/>
            <a:stretch>
              <a:fillRect l="0" t="0" r="0" b="0"/>
            </a:stretch>
          </a:blipFill>
        </p:spPr>
      </p:sp>
      <p:sp>
        <p:nvSpPr>
          <p:cNvPr name="TextBox 3" id="3"/>
          <p:cNvSpPr txBox="true"/>
          <p:nvPr/>
        </p:nvSpPr>
        <p:spPr>
          <a:xfrm rot="0">
            <a:off x="1028700" y="1019175"/>
            <a:ext cx="16230600" cy="847725"/>
          </a:xfrm>
          <a:prstGeom prst="rect">
            <a:avLst/>
          </a:prstGeom>
        </p:spPr>
        <p:txBody>
          <a:bodyPr anchor="t" rtlCol="false" tIns="0" lIns="0" bIns="0" rIns="0">
            <a:spAutoFit/>
          </a:bodyPr>
          <a:lstStyle/>
          <a:p>
            <a:pPr algn="l" marL="0" indent="0" lvl="0">
              <a:lnSpc>
                <a:spcPts val="6600"/>
              </a:lnSpc>
            </a:pPr>
            <a:r>
              <a:rPr lang="en-US" b="true" sz="5500">
                <a:solidFill>
                  <a:srgbClr val="E06049"/>
                </a:solidFill>
                <a:latin typeface="Playfair Display Bold"/>
                <a:ea typeface="Playfair Display Bold"/>
                <a:cs typeface="Playfair Display Bold"/>
                <a:sym typeface="Playfair Display Bold"/>
              </a:rPr>
              <a:t>Conclusion</a:t>
            </a:r>
          </a:p>
        </p:txBody>
      </p:sp>
      <p:sp>
        <p:nvSpPr>
          <p:cNvPr name="TextBox 4" id="4"/>
          <p:cNvSpPr txBox="true"/>
          <p:nvPr/>
        </p:nvSpPr>
        <p:spPr>
          <a:xfrm rot="0">
            <a:off x="16801654" y="922972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26</a:t>
            </a:r>
          </a:p>
        </p:txBody>
      </p:sp>
      <p:sp>
        <p:nvSpPr>
          <p:cNvPr name="TextBox 5" id="5"/>
          <p:cNvSpPr txBox="true"/>
          <p:nvPr/>
        </p:nvSpPr>
        <p:spPr>
          <a:xfrm rot="0">
            <a:off x="7205232" y="3086309"/>
            <a:ext cx="10054068" cy="5110353"/>
          </a:xfrm>
          <a:prstGeom prst="rect">
            <a:avLst/>
          </a:prstGeom>
        </p:spPr>
        <p:txBody>
          <a:bodyPr anchor="t" rtlCol="false" tIns="0" lIns="0" bIns="0" rIns="0">
            <a:spAutoFit/>
          </a:bodyPr>
          <a:lstStyle/>
          <a:p>
            <a:pPr algn="l">
              <a:lnSpc>
                <a:spcPts val="3380"/>
              </a:lnSpc>
            </a:pPr>
            <a:r>
              <a:rPr lang="en-US" sz="2099">
                <a:solidFill>
                  <a:srgbClr val="000000"/>
                </a:solidFill>
                <a:latin typeface="Open Sans"/>
                <a:ea typeface="Open Sans"/>
                <a:cs typeface="Open Sans"/>
                <a:sym typeface="Open Sans"/>
              </a:rPr>
              <a:t>This</a:t>
            </a:r>
            <a:r>
              <a:rPr lang="en-US" sz="2099">
                <a:solidFill>
                  <a:srgbClr val="000000"/>
                </a:solidFill>
                <a:latin typeface="Open Sans"/>
                <a:ea typeface="Open Sans"/>
                <a:cs typeface="Open Sans"/>
                <a:sym typeface="Open Sans"/>
              </a:rPr>
              <a:t> project explored how parametric modeling and emulator-based optimization can guide solar-responsive design in twisted high-rise towers. Using the Turning Torso in Malmö as a case study, we found that </a:t>
            </a:r>
            <a:r>
              <a:rPr lang="en-US" b="true" sz="2099">
                <a:solidFill>
                  <a:srgbClr val="000000"/>
                </a:solidFill>
                <a:latin typeface="Open Sans Bold"/>
                <a:ea typeface="Open Sans Bold"/>
                <a:cs typeface="Open Sans Bold"/>
                <a:sym typeface="Open Sans Bold"/>
              </a:rPr>
              <a:t>low rotation angles (around 10°) and longer floor edges (L1 = 23 m) maximize solar gain</a:t>
            </a:r>
            <a:r>
              <a:rPr lang="en-US" sz="2099">
                <a:solidFill>
                  <a:srgbClr val="000000"/>
                </a:solidFill>
                <a:latin typeface="Open Sans"/>
                <a:ea typeface="Open Sans"/>
                <a:cs typeface="Open Sans"/>
                <a:sym typeface="Open Sans"/>
              </a:rPr>
              <a:t>. By training a fifth-degree polynomial emulator, </a:t>
            </a:r>
            <a:r>
              <a:rPr lang="en-US" b="true" sz="2099">
                <a:solidFill>
                  <a:srgbClr val="000000"/>
                </a:solidFill>
                <a:latin typeface="Open Sans Bold"/>
                <a:ea typeface="Open Sans Bold"/>
                <a:cs typeface="Open Sans Bold"/>
                <a:sym typeface="Open Sans Bold"/>
              </a:rPr>
              <a:t>we achieved high predictive accuracy (88.6% SSE reduction), enabling fast and precise optimization toward a 6000 kWh radiation target.</a:t>
            </a:r>
          </a:p>
          <a:p>
            <a:pPr algn="l">
              <a:lnSpc>
                <a:spcPts val="3380"/>
              </a:lnSpc>
            </a:pPr>
          </a:p>
          <a:p>
            <a:pPr algn="l">
              <a:lnSpc>
                <a:spcPts val="3380"/>
              </a:lnSpc>
            </a:pPr>
            <a:r>
              <a:rPr lang="en-US" sz="2099">
                <a:solidFill>
                  <a:srgbClr val="000000"/>
                </a:solidFill>
                <a:latin typeface="Open Sans"/>
                <a:ea typeface="Open Sans"/>
                <a:cs typeface="Open Sans"/>
                <a:sym typeface="Open Sans"/>
              </a:rPr>
              <a:t>While some local prediction errors remain, the workflow—combining Grasshopper, Ladybug, Python, and SciPy—proves flexible, efficient, and scalable. It contributes not only to sustainable tower design in low-sun climates, but also to broader applications of data-driven geometry in architecture</a:t>
            </a:r>
          </a:p>
        </p:txBody>
      </p:sp>
      <p:sp>
        <p:nvSpPr>
          <p:cNvPr name="AutoShape 6" id="6">
            <a:extLst>
              <a:ext uri="{C183D7F6-B498-43B3-948B-1728B52AA6E4}">
                <adec:decorative xmlns:adec="http://schemas.microsoft.com/office/drawing/2017/decorative" val="1"/>
              </a:ext>
            </a:extLst>
          </p:cNvPr>
          <p:cNvSpPr/>
          <p:nvPr/>
        </p:nvSpPr>
        <p:spPr>
          <a:xfrm rot="0">
            <a:off x="1028700" y="9201150"/>
            <a:ext cx="1104900" cy="57150"/>
          </a:xfrm>
          <a:prstGeom prst="rect">
            <a:avLst/>
          </a:prstGeom>
          <a:solidFill>
            <a:srgbClr val="F4806B"/>
          </a:solid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80" r="0" b="-12752"/>
            </a:stretch>
          </a:blipFill>
        </p:spPr>
      </p:sp>
      <p:sp>
        <p:nvSpPr>
          <p:cNvPr name="TextBox 3" id="3"/>
          <p:cNvSpPr txBox="true"/>
          <p:nvPr/>
        </p:nvSpPr>
        <p:spPr>
          <a:xfrm rot="0">
            <a:off x="1028700" y="4824412"/>
            <a:ext cx="10112183" cy="638175"/>
          </a:xfrm>
          <a:prstGeom prst="rect">
            <a:avLst/>
          </a:prstGeom>
        </p:spPr>
        <p:txBody>
          <a:bodyPr anchor="t" rtlCol="false" tIns="0" lIns="0" bIns="0" rIns="0">
            <a:spAutoFit/>
          </a:bodyPr>
          <a:lstStyle/>
          <a:p>
            <a:pPr algn="l" marL="0" indent="0" lvl="0">
              <a:lnSpc>
                <a:spcPts val="5040"/>
              </a:lnSpc>
            </a:pPr>
            <a:r>
              <a:rPr lang="en-US" b="true" sz="4200">
                <a:solidFill>
                  <a:srgbClr val="2E2E2E"/>
                </a:solidFill>
                <a:latin typeface="Open Sans Bold"/>
                <a:ea typeface="Open Sans Bold"/>
                <a:cs typeface="Open Sans Bold"/>
                <a:sym typeface="Open Sans Bold"/>
              </a:rPr>
              <a:t>Turning Torso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80" r="0" b="-12752"/>
            </a:stretch>
          </a:blipFill>
        </p:spPr>
      </p:sp>
      <p:sp>
        <p:nvSpPr>
          <p:cNvPr name="TextBox 3" id="3"/>
          <p:cNvSpPr txBox="true"/>
          <p:nvPr/>
        </p:nvSpPr>
        <p:spPr>
          <a:xfrm rot="0">
            <a:off x="1028700" y="2594640"/>
            <a:ext cx="10112183" cy="2184400"/>
          </a:xfrm>
          <a:prstGeom prst="rect">
            <a:avLst/>
          </a:prstGeom>
        </p:spPr>
        <p:txBody>
          <a:bodyPr anchor="t" rtlCol="false" tIns="0" lIns="0" bIns="0" rIns="0">
            <a:spAutoFit/>
          </a:bodyPr>
          <a:lstStyle/>
          <a:p>
            <a:pPr algn="just" marL="0" indent="0" lvl="0">
              <a:lnSpc>
                <a:spcPts val="3500"/>
              </a:lnSpc>
              <a:spcBef>
                <a:spcPct val="0"/>
              </a:spcBef>
            </a:pPr>
            <a:r>
              <a:rPr lang="en-US" sz="2500">
                <a:solidFill>
                  <a:srgbClr val="2E2E2E"/>
                </a:solidFill>
                <a:latin typeface="Open Sans"/>
                <a:ea typeface="Open Sans"/>
                <a:cs typeface="Open Sans"/>
                <a:sym typeface="Open Sans"/>
              </a:rPr>
              <a:t>Thi</a:t>
            </a:r>
            <a:r>
              <a:rPr lang="en-US" sz="2500" u="none">
                <a:solidFill>
                  <a:srgbClr val="2E2E2E"/>
                </a:solidFill>
                <a:latin typeface="Open Sans"/>
                <a:ea typeface="Open Sans"/>
                <a:cs typeface="Open Sans"/>
                <a:sym typeface="Open Sans"/>
              </a:rPr>
              <a:t>s project focuses on optimizing the solar performance of twisted high-rise towers. Using the Turning Torso in Malmö as a case study, we applied parametric design, environmental simulation, and emulator modeling tooptimize the rotation and L1 in order to get close as possible to the design Value of 6000 kWh</a:t>
            </a:r>
          </a:p>
        </p:txBody>
      </p:sp>
      <p:sp>
        <p:nvSpPr>
          <p:cNvPr name="TextBox 4" id="4"/>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FFFFFF"/>
                </a:solidFill>
                <a:latin typeface="Open Sans Bold"/>
                <a:ea typeface="Open Sans Bold"/>
                <a:cs typeface="Open Sans Bold"/>
                <a:sym typeface="Open Sans Bold"/>
              </a:rPr>
              <a:t>PAGE 3</a:t>
            </a:r>
          </a:p>
        </p:txBody>
      </p:sp>
      <p:sp>
        <p:nvSpPr>
          <p:cNvPr name="TextBox 5" id="5"/>
          <p:cNvSpPr txBox="true"/>
          <p:nvPr/>
        </p:nvSpPr>
        <p:spPr>
          <a:xfrm rot="0">
            <a:off x="1028700" y="1636133"/>
            <a:ext cx="10112183" cy="638175"/>
          </a:xfrm>
          <a:prstGeom prst="rect">
            <a:avLst/>
          </a:prstGeom>
        </p:spPr>
        <p:txBody>
          <a:bodyPr anchor="t" rtlCol="false" tIns="0" lIns="0" bIns="0" rIns="0">
            <a:spAutoFit/>
          </a:bodyPr>
          <a:lstStyle/>
          <a:p>
            <a:pPr algn="l" marL="0" indent="0" lvl="0">
              <a:lnSpc>
                <a:spcPts val="5040"/>
              </a:lnSpc>
            </a:pPr>
            <a:r>
              <a:rPr lang="en-US" b="true" sz="4200">
                <a:solidFill>
                  <a:srgbClr val="2E2E2E"/>
                </a:solidFill>
                <a:latin typeface="Open Sans Bold"/>
                <a:ea typeface="Open Sans Bold"/>
                <a:cs typeface="Open Sans Bold"/>
                <a:sym typeface="Open Sans Bold"/>
              </a:rPr>
              <a:t>Turning Torso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rot="0">
            <a:off x="1028700" y="9201150"/>
            <a:ext cx="1104900" cy="57150"/>
          </a:xfrm>
          <a:prstGeom prst="rect">
            <a:avLst/>
          </a:prstGeom>
          <a:solidFill>
            <a:srgbClr val="F4806B"/>
          </a:solidFill>
        </p:spPr>
      </p:sp>
      <p:sp>
        <p:nvSpPr>
          <p:cNvPr name="Freeform 3" id="3"/>
          <p:cNvSpPr/>
          <p:nvPr/>
        </p:nvSpPr>
        <p:spPr>
          <a:xfrm flipH="false" flipV="false" rot="0">
            <a:off x="2063327" y="2623186"/>
            <a:ext cx="4021464" cy="4289561"/>
          </a:xfrm>
          <a:custGeom>
            <a:avLst/>
            <a:gdLst/>
            <a:ahLst/>
            <a:cxnLst/>
            <a:rect r="r" b="b" t="t" l="l"/>
            <a:pathLst>
              <a:path h="4289561" w="4021464">
                <a:moveTo>
                  <a:pt x="0" y="0"/>
                </a:moveTo>
                <a:lnTo>
                  <a:pt x="4021464" y="0"/>
                </a:lnTo>
                <a:lnTo>
                  <a:pt x="4021464" y="4289562"/>
                </a:lnTo>
                <a:lnTo>
                  <a:pt x="0" y="4289562"/>
                </a:lnTo>
                <a:lnTo>
                  <a:pt x="0" y="0"/>
                </a:lnTo>
                <a:close/>
              </a:path>
            </a:pathLst>
          </a:custGeom>
          <a:blipFill>
            <a:blip r:embed="rId2"/>
            <a:stretch>
              <a:fillRect l="0" t="0" r="0" b="0"/>
            </a:stretch>
          </a:blipFill>
        </p:spPr>
      </p:sp>
      <p:sp>
        <p:nvSpPr>
          <p:cNvPr name="TextBox 4" id="4"/>
          <p:cNvSpPr txBox="true"/>
          <p:nvPr/>
        </p:nvSpPr>
        <p:spPr>
          <a:xfrm rot="0">
            <a:off x="1028700" y="7650383"/>
            <a:ext cx="16603943" cy="942975"/>
          </a:xfrm>
          <a:prstGeom prst="rect">
            <a:avLst/>
          </a:prstGeom>
        </p:spPr>
        <p:txBody>
          <a:bodyPr anchor="t" rtlCol="false" tIns="0" lIns="0" bIns="0" rIns="0">
            <a:spAutoFit/>
          </a:bodyPr>
          <a:lstStyle/>
          <a:p>
            <a:pPr algn="just" marL="0" indent="0" lvl="0">
              <a:lnSpc>
                <a:spcPts val="2520"/>
              </a:lnSpc>
            </a:pPr>
            <a:r>
              <a:rPr lang="en-US" sz="2100">
                <a:solidFill>
                  <a:srgbClr val="2E2E2E"/>
                </a:solidFill>
                <a:latin typeface="Open Sans"/>
                <a:ea typeface="Open Sans"/>
                <a:cs typeface="Open Sans"/>
                <a:sym typeface="Open Sans"/>
              </a:rPr>
              <a:t>Twisted towers interact with sunlight differently from straight towers. In real projects, perimeter constraints often limit design freedom. Previous research hasn’t fully explored how floor rotation and geometric proportions interact to affect solar gain. Turning Torso gives us a real-world, iconic example for testing.</a:t>
            </a:r>
          </a:p>
        </p:txBody>
      </p:sp>
      <p:sp>
        <p:nvSpPr>
          <p:cNvPr name="TextBox 5" id="5"/>
          <p:cNvSpPr txBox="true"/>
          <p:nvPr/>
        </p:nvSpPr>
        <p:spPr>
          <a:xfrm rot="0">
            <a:off x="7808421" y="3866267"/>
            <a:ext cx="9450879" cy="1746250"/>
          </a:xfrm>
          <a:prstGeom prst="rect">
            <a:avLst/>
          </a:prstGeom>
        </p:spPr>
        <p:txBody>
          <a:bodyPr anchor="t" rtlCol="false" tIns="0" lIns="0" bIns="0" rIns="0">
            <a:spAutoFit/>
          </a:bodyPr>
          <a:lstStyle/>
          <a:p>
            <a:pPr algn="l" marL="539753" indent="-269876" lvl="1">
              <a:lnSpc>
                <a:spcPts val="3500"/>
              </a:lnSpc>
              <a:buFont typeface="Arial"/>
              <a:buChar char="•"/>
            </a:pPr>
            <a:r>
              <a:rPr lang="en-US" sz="2500">
                <a:solidFill>
                  <a:srgbClr val="2E2E2E"/>
                </a:solidFill>
                <a:latin typeface="Open Sans"/>
                <a:ea typeface="Open Sans"/>
                <a:cs typeface="Open Sans"/>
                <a:sym typeface="Open Sans"/>
              </a:rPr>
              <a:t>Twisted towers = unique solar patterns.</a:t>
            </a:r>
          </a:p>
          <a:p>
            <a:pPr algn="l" marL="539753" indent="-269876" lvl="1">
              <a:lnSpc>
                <a:spcPts val="3500"/>
              </a:lnSpc>
              <a:buFont typeface="Arial"/>
              <a:buChar char="•"/>
            </a:pPr>
            <a:r>
              <a:rPr lang="en-US" sz="2500">
                <a:solidFill>
                  <a:srgbClr val="2E2E2E"/>
                </a:solidFill>
                <a:latin typeface="Open Sans"/>
                <a:ea typeface="Open Sans"/>
                <a:cs typeface="Open Sans"/>
                <a:sym typeface="Open Sans"/>
              </a:rPr>
              <a:t>Fixed perimeter floor plans are common in real design.</a:t>
            </a:r>
          </a:p>
          <a:p>
            <a:pPr algn="l" marL="539753" indent="-269876" lvl="1">
              <a:lnSpc>
                <a:spcPts val="3500"/>
              </a:lnSpc>
              <a:buFont typeface="Arial"/>
              <a:buChar char="•"/>
            </a:pPr>
            <a:r>
              <a:rPr lang="en-US" sz="2500">
                <a:solidFill>
                  <a:srgbClr val="2E2E2E"/>
                </a:solidFill>
                <a:latin typeface="Open Sans"/>
                <a:ea typeface="Open Sans"/>
                <a:cs typeface="Open Sans"/>
                <a:sym typeface="Open Sans"/>
              </a:rPr>
              <a:t>Gap: No combined analysis of rotation + proportions.</a:t>
            </a:r>
          </a:p>
          <a:p>
            <a:pPr algn="l" marL="539753" indent="-269876" lvl="1">
              <a:lnSpc>
                <a:spcPts val="3500"/>
              </a:lnSpc>
              <a:spcBef>
                <a:spcPct val="0"/>
              </a:spcBef>
              <a:buFont typeface="Arial"/>
              <a:buChar char="•"/>
            </a:pPr>
            <a:r>
              <a:rPr lang="en-US" sz="2500">
                <a:solidFill>
                  <a:srgbClr val="2E2E2E"/>
                </a:solidFill>
                <a:latin typeface="Open Sans"/>
                <a:ea typeface="Open Sans"/>
                <a:cs typeface="Open Sans"/>
                <a:sym typeface="Open Sans"/>
              </a:rPr>
              <a:t>Turning Torso is an ideal test case.</a:t>
            </a:r>
          </a:p>
        </p:txBody>
      </p:sp>
      <p:sp>
        <p:nvSpPr>
          <p:cNvPr name="TextBox 6" id="6"/>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4</a:t>
            </a:r>
          </a:p>
        </p:txBody>
      </p:sp>
      <p:sp>
        <p:nvSpPr>
          <p:cNvPr name="TextBox 7" id="7"/>
          <p:cNvSpPr txBox="true"/>
          <p:nvPr/>
        </p:nvSpPr>
        <p:spPr>
          <a:xfrm rot="0">
            <a:off x="1028700" y="1165861"/>
            <a:ext cx="10112183" cy="847725"/>
          </a:xfrm>
          <a:prstGeom prst="rect">
            <a:avLst/>
          </a:prstGeom>
        </p:spPr>
        <p:txBody>
          <a:bodyPr anchor="t" rtlCol="false" tIns="0" lIns="0" bIns="0" rIns="0">
            <a:spAutoFit/>
          </a:bodyPr>
          <a:lstStyle/>
          <a:p>
            <a:pPr algn="l" marL="0" indent="0" lvl="0">
              <a:lnSpc>
                <a:spcPts val="6600"/>
              </a:lnSpc>
            </a:pPr>
            <a:r>
              <a:rPr lang="en-US" b="true" sz="5500">
                <a:solidFill>
                  <a:srgbClr val="E06049"/>
                </a:solidFill>
                <a:latin typeface="Playfair Display Bold"/>
                <a:ea typeface="Playfair Display Bold"/>
                <a:cs typeface="Playfair Display Bold"/>
                <a:sym typeface="Playfair Display Bold"/>
              </a:rPr>
              <a:t>Background and Problem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67028" y="3497624"/>
            <a:ext cx="1024871" cy="1024871"/>
          </a:xfrm>
          <a:custGeom>
            <a:avLst/>
            <a:gdLst/>
            <a:ahLst/>
            <a:cxnLst/>
            <a:rect r="r" b="b" t="t" l="l"/>
            <a:pathLst>
              <a:path h="1024871" w="1024871">
                <a:moveTo>
                  <a:pt x="0" y="0"/>
                </a:moveTo>
                <a:lnTo>
                  <a:pt x="1024871" y="0"/>
                </a:lnTo>
                <a:lnTo>
                  <a:pt x="1024871" y="1024871"/>
                </a:lnTo>
                <a:lnTo>
                  <a:pt x="0" y="1024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17379" y="3548327"/>
            <a:ext cx="982315" cy="923465"/>
          </a:xfrm>
          <a:custGeom>
            <a:avLst/>
            <a:gdLst/>
            <a:ahLst/>
            <a:cxnLst/>
            <a:rect r="r" b="b" t="t" l="l"/>
            <a:pathLst>
              <a:path h="923465" w="982315">
                <a:moveTo>
                  <a:pt x="0" y="0"/>
                </a:moveTo>
                <a:lnTo>
                  <a:pt x="982315" y="0"/>
                </a:lnTo>
                <a:lnTo>
                  <a:pt x="982315" y="923465"/>
                </a:lnTo>
                <a:lnTo>
                  <a:pt x="0" y="923465"/>
                </a:lnTo>
                <a:lnTo>
                  <a:pt x="0" y="0"/>
                </a:lnTo>
                <a:close/>
              </a:path>
            </a:pathLst>
          </a:custGeom>
          <a:blipFill>
            <a:blip r:embed="rId4">
              <a:extLst>
                <a:ext uri="{96DAC541-7B7A-43D3-8B79-37D633B846F1}">
                  <asvg:svgBlip xmlns:asvg="http://schemas.microsoft.com/office/drawing/2016/SVG/main" r:embed="rId5"/>
                </a:ext>
              </a:extLst>
            </a:blip>
            <a:stretch>
              <a:fillRect l="-13648" t="0" r="0" b="-20891"/>
            </a:stretch>
          </a:blipFill>
        </p:spPr>
      </p:sp>
      <p:sp>
        <p:nvSpPr>
          <p:cNvPr name="TextBox 4" id="4"/>
          <p:cNvSpPr txBox="true"/>
          <p:nvPr/>
        </p:nvSpPr>
        <p:spPr>
          <a:xfrm rot="0">
            <a:off x="1546770" y="1506899"/>
            <a:ext cx="15194460" cy="847725"/>
          </a:xfrm>
          <a:prstGeom prst="rect">
            <a:avLst/>
          </a:prstGeom>
        </p:spPr>
        <p:txBody>
          <a:bodyPr anchor="t" rtlCol="false" tIns="0" lIns="0" bIns="0" rIns="0">
            <a:spAutoFit/>
          </a:bodyPr>
          <a:lstStyle/>
          <a:p>
            <a:pPr algn="ctr" marL="0" indent="0" lvl="0">
              <a:lnSpc>
                <a:spcPts val="6600"/>
              </a:lnSpc>
            </a:pPr>
            <a:r>
              <a:rPr lang="en-US" b="true" sz="5500">
                <a:solidFill>
                  <a:srgbClr val="E06049"/>
                </a:solidFill>
                <a:latin typeface="Playfair Display Bold"/>
                <a:ea typeface="Playfair Display Bold"/>
                <a:cs typeface="Playfair Display Bold"/>
                <a:sym typeface="Playfair Display Bold"/>
              </a:rPr>
              <a:t>Objectives</a:t>
            </a:r>
          </a:p>
        </p:txBody>
      </p:sp>
      <p:sp>
        <p:nvSpPr>
          <p:cNvPr name="TextBox 5" id="5"/>
          <p:cNvSpPr txBox="true"/>
          <p:nvPr/>
        </p:nvSpPr>
        <p:spPr>
          <a:xfrm rot="0">
            <a:off x="1546770" y="5074458"/>
            <a:ext cx="2807242" cy="1438275"/>
          </a:xfrm>
          <a:prstGeom prst="rect">
            <a:avLst/>
          </a:prstGeom>
        </p:spPr>
        <p:txBody>
          <a:bodyPr anchor="t" rtlCol="false" tIns="0" lIns="0" bIns="0" rIns="0">
            <a:spAutoFit/>
          </a:bodyPr>
          <a:lstStyle/>
          <a:p>
            <a:pPr algn="ctr" marL="0" indent="0" lvl="0">
              <a:lnSpc>
                <a:spcPts val="2880"/>
              </a:lnSpc>
            </a:pPr>
            <a:r>
              <a:rPr lang="en-US" b="true" sz="2400">
                <a:solidFill>
                  <a:srgbClr val="2E2E2E"/>
                </a:solidFill>
                <a:latin typeface="Open Sans Bold"/>
                <a:ea typeface="Open Sans Bold"/>
                <a:cs typeface="Open Sans Bold"/>
                <a:sym typeface="Open Sans Bold"/>
              </a:rPr>
              <a:t>TEST IMPACT OF FLOOR ROTATION AND PROPORTIONS</a:t>
            </a:r>
          </a:p>
        </p:txBody>
      </p:sp>
      <p:sp>
        <p:nvSpPr>
          <p:cNvPr name="TextBox 6" id="6"/>
          <p:cNvSpPr txBox="true"/>
          <p:nvPr/>
        </p:nvSpPr>
        <p:spPr>
          <a:xfrm rot="0">
            <a:off x="5675843" y="5074458"/>
            <a:ext cx="2807242" cy="1076325"/>
          </a:xfrm>
          <a:prstGeom prst="rect">
            <a:avLst/>
          </a:prstGeom>
        </p:spPr>
        <p:txBody>
          <a:bodyPr anchor="t" rtlCol="false" tIns="0" lIns="0" bIns="0" rIns="0">
            <a:spAutoFit/>
          </a:bodyPr>
          <a:lstStyle/>
          <a:p>
            <a:pPr algn="ctr" marL="0" indent="0" lvl="0">
              <a:lnSpc>
                <a:spcPts val="2880"/>
              </a:lnSpc>
            </a:pPr>
            <a:r>
              <a:rPr lang="en-US" b="true" sz="2400">
                <a:solidFill>
                  <a:srgbClr val="2E2E2E"/>
                </a:solidFill>
                <a:latin typeface="Open Sans Bold"/>
                <a:ea typeface="Open Sans Bold"/>
                <a:cs typeface="Open Sans Bold"/>
                <a:sym typeface="Open Sans Bold"/>
              </a:rPr>
              <a:t>OPTIMIZE FOR 6000 KWH ON 21 DEC (WORST DAY)</a:t>
            </a:r>
          </a:p>
        </p:txBody>
      </p:sp>
      <p:sp>
        <p:nvSpPr>
          <p:cNvPr name="TextBox 7" id="7"/>
          <p:cNvSpPr txBox="true"/>
          <p:nvPr/>
        </p:nvSpPr>
        <p:spPr>
          <a:xfrm rot="0">
            <a:off x="9804915" y="5074458"/>
            <a:ext cx="2807242" cy="1438275"/>
          </a:xfrm>
          <a:prstGeom prst="rect">
            <a:avLst/>
          </a:prstGeom>
        </p:spPr>
        <p:txBody>
          <a:bodyPr anchor="t" rtlCol="false" tIns="0" lIns="0" bIns="0" rIns="0">
            <a:spAutoFit/>
          </a:bodyPr>
          <a:lstStyle/>
          <a:p>
            <a:pPr algn="ctr" marL="0" indent="0" lvl="0">
              <a:lnSpc>
                <a:spcPts val="2880"/>
              </a:lnSpc>
            </a:pPr>
            <a:r>
              <a:rPr lang="en-US" b="true" sz="2400">
                <a:solidFill>
                  <a:srgbClr val="2E2E2E"/>
                </a:solidFill>
                <a:latin typeface="Open Sans Bold"/>
                <a:ea typeface="Open Sans Bold"/>
                <a:cs typeface="Open Sans Bold"/>
                <a:sym typeface="Open Sans Bold"/>
              </a:rPr>
              <a:t>COMBINE SIMULATION + EMULATOR FOR EFFICIENCY</a:t>
            </a:r>
          </a:p>
        </p:txBody>
      </p:sp>
      <p:sp>
        <p:nvSpPr>
          <p:cNvPr name="TextBox 8" id="8"/>
          <p:cNvSpPr txBox="true"/>
          <p:nvPr/>
        </p:nvSpPr>
        <p:spPr>
          <a:xfrm rot="0">
            <a:off x="13933988" y="5074458"/>
            <a:ext cx="2807242" cy="1438275"/>
          </a:xfrm>
          <a:prstGeom prst="rect">
            <a:avLst/>
          </a:prstGeom>
        </p:spPr>
        <p:txBody>
          <a:bodyPr anchor="t" rtlCol="false" tIns="0" lIns="0" bIns="0" rIns="0">
            <a:spAutoFit/>
          </a:bodyPr>
          <a:lstStyle/>
          <a:p>
            <a:pPr algn="ctr" marL="0" indent="0" lvl="0">
              <a:lnSpc>
                <a:spcPts val="2880"/>
              </a:lnSpc>
            </a:pPr>
            <a:r>
              <a:rPr lang="en-US" b="true" sz="2400">
                <a:solidFill>
                  <a:srgbClr val="2E2E2E"/>
                </a:solidFill>
                <a:latin typeface="Open Sans Bold"/>
                <a:ea typeface="Open Sans Bold"/>
                <a:cs typeface="Open Sans Bold"/>
                <a:sym typeface="Open Sans Bold"/>
              </a:rPr>
              <a:t>CREATE A FLEXIBLE WORKFLOW FOR OTHER TOWERS</a:t>
            </a:r>
          </a:p>
        </p:txBody>
      </p:sp>
      <p:sp>
        <p:nvSpPr>
          <p:cNvPr name="TextBox 9" id="9"/>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5</a:t>
            </a:r>
          </a:p>
        </p:txBody>
      </p:sp>
      <p:sp>
        <p:nvSpPr>
          <p:cNvPr name="TextBox 10" id="10"/>
          <p:cNvSpPr txBox="true"/>
          <p:nvPr/>
        </p:nvSpPr>
        <p:spPr>
          <a:xfrm rot="0">
            <a:off x="1028700" y="7455708"/>
            <a:ext cx="16230600" cy="727709"/>
          </a:xfrm>
          <a:prstGeom prst="rect">
            <a:avLst/>
          </a:prstGeom>
        </p:spPr>
        <p:txBody>
          <a:bodyPr anchor="t" rtlCol="false" tIns="0" lIns="0" bIns="0" rIns="0">
            <a:spAutoFit/>
          </a:bodyPr>
          <a:lstStyle/>
          <a:p>
            <a:pPr algn="ctr">
              <a:lnSpc>
                <a:spcPts val="2940"/>
              </a:lnSpc>
              <a:spcBef>
                <a:spcPct val="0"/>
              </a:spcBef>
            </a:pPr>
            <a:r>
              <a:rPr lang="en-US" sz="2100">
                <a:solidFill>
                  <a:srgbClr val="2E2E2E"/>
                </a:solidFill>
                <a:latin typeface="Open Sans"/>
                <a:ea typeface="Open Sans"/>
                <a:cs typeface="Open Sans"/>
                <a:sym typeface="Open Sans"/>
              </a:rPr>
              <a:t>Our goals were to understand how geometry affects solar performance, optimize the design for a specific energy target, and build a workflow that can be reused for other twisted towers.</a:t>
            </a:r>
          </a:p>
        </p:txBody>
      </p:sp>
      <p:sp>
        <p:nvSpPr>
          <p:cNvPr name="Freeform 11" id="11" descr="monoline puzzle piece icon"/>
          <p:cNvSpPr/>
          <p:nvPr/>
        </p:nvSpPr>
        <p:spPr>
          <a:xfrm flipH="false" flipV="false" rot="0">
            <a:off x="14951676" y="3740678"/>
            <a:ext cx="771867" cy="781818"/>
          </a:xfrm>
          <a:custGeom>
            <a:avLst/>
            <a:gdLst/>
            <a:ahLst/>
            <a:cxnLst/>
            <a:rect r="r" b="b" t="t" l="l"/>
            <a:pathLst>
              <a:path h="781818" w="771867">
                <a:moveTo>
                  <a:pt x="0" y="0"/>
                </a:moveTo>
                <a:lnTo>
                  <a:pt x="771867" y="0"/>
                </a:lnTo>
                <a:lnTo>
                  <a:pt x="771867" y="781817"/>
                </a:lnTo>
                <a:lnTo>
                  <a:pt x="0" y="7818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descr="monoline gear icon"/>
          <p:cNvSpPr/>
          <p:nvPr/>
        </p:nvSpPr>
        <p:spPr>
          <a:xfrm flipH="false" flipV="false" rot="0">
            <a:off x="2529583" y="3682372"/>
            <a:ext cx="789420" cy="789420"/>
          </a:xfrm>
          <a:custGeom>
            <a:avLst/>
            <a:gdLst/>
            <a:ahLst/>
            <a:cxnLst/>
            <a:rect r="r" b="b" t="t" l="l"/>
            <a:pathLst>
              <a:path h="789420" w="789420">
                <a:moveTo>
                  <a:pt x="0" y="0"/>
                </a:moveTo>
                <a:lnTo>
                  <a:pt x="789420" y="0"/>
                </a:lnTo>
                <a:lnTo>
                  <a:pt x="789420" y="789420"/>
                </a:lnTo>
                <a:lnTo>
                  <a:pt x="0" y="789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a:extLst>
              <a:ext uri="{C183D7F6-B498-43B3-948B-1728B52AA6E4}">
                <adec:decorative xmlns:adec="http://schemas.microsoft.com/office/drawing/2017/decorative" val="1"/>
              </a:ext>
            </a:extLst>
          </p:cNvPr>
          <p:cNvSpPr/>
          <p:nvPr/>
        </p:nvSpPr>
        <p:spPr>
          <a:xfrm rot="0">
            <a:off x="1028700" y="1028700"/>
            <a:ext cx="1104900" cy="57150"/>
          </a:xfrm>
          <a:prstGeom prst="rect">
            <a:avLst/>
          </a:prstGeom>
          <a:solidFill>
            <a:srgbClr val="F4806B"/>
          </a:solidFill>
        </p:spPr>
      </p:sp>
      <p:grpSp>
        <p:nvGrpSpPr>
          <p:cNvPr name="Group 3" id="3"/>
          <p:cNvGrpSpPr/>
          <p:nvPr/>
        </p:nvGrpSpPr>
        <p:grpSpPr>
          <a:xfrm rot="0">
            <a:off x="4390312" y="2917119"/>
            <a:ext cx="2771349" cy="4194324"/>
            <a:chOff x="0" y="0"/>
            <a:chExt cx="729903" cy="1104678"/>
          </a:xfrm>
        </p:grpSpPr>
        <p:sp>
          <p:nvSpPr>
            <p:cNvPr name="Freeform 4" id="4"/>
            <p:cNvSpPr/>
            <p:nvPr/>
          </p:nvSpPr>
          <p:spPr>
            <a:xfrm flipH="false" flipV="false" rot="0">
              <a:off x="0" y="0"/>
              <a:ext cx="729903" cy="1104678"/>
            </a:xfrm>
            <a:custGeom>
              <a:avLst/>
              <a:gdLst/>
              <a:ahLst/>
              <a:cxnLst/>
              <a:rect r="r" b="b" t="t" l="l"/>
              <a:pathLst>
                <a:path h="1104678" w="729903">
                  <a:moveTo>
                    <a:pt x="0" y="0"/>
                  </a:moveTo>
                  <a:lnTo>
                    <a:pt x="729903" y="0"/>
                  </a:lnTo>
                  <a:lnTo>
                    <a:pt x="729903" y="1104678"/>
                  </a:lnTo>
                  <a:lnTo>
                    <a:pt x="0" y="1104678"/>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5" id="5"/>
            <p:cNvSpPr txBox="true"/>
            <p:nvPr/>
          </p:nvSpPr>
          <p:spPr>
            <a:xfrm>
              <a:off x="0" y="-95250"/>
              <a:ext cx="729903" cy="1199928"/>
            </a:xfrm>
            <a:prstGeom prst="rect">
              <a:avLst/>
            </a:prstGeom>
          </p:spPr>
          <p:txBody>
            <a:bodyPr anchor="ctr" rtlCol="false" tIns="50800" lIns="50800" bIns="50800" rIns="50800"/>
            <a:lstStyle/>
            <a:p>
              <a:pPr algn="ctr">
                <a:lnSpc>
                  <a:spcPts val="3499"/>
                </a:lnSpc>
              </a:pPr>
              <a:r>
                <a:rPr lang="en-US" b="true" sz="2499">
                  <a:solidFill>
                    <a:srgbClr val="000000"/>
                  </a:solidFill>
                  <a:latin typeface="Calibri (MS) Bold"/>
                  <a:ea typeface="Calibri (MS) Bold"/>
                  <a:cs typeface="Calibri (MS) Bold"/>
                  <a:sym typeface="Calibri (MS) Bold"/>
                </a:rPr>
                <a:t>SIMULATION WITH LADYBUG TOOLS (MALMÖ EPW)</a:t>
              </a:r>
            </a:p>
          </p:txBody>
        </p:sp>
      </p:grpSp>
      <p:grpSp>
        <p:nvGrpSpPr>
          <p:cNvPr name="Group 6" id="6"/>
          <p:cNvGrpSpPr/>
          <p:nvPr/>
        </p:nvGrpSpPr>
        <p:grpSpPr>
          <a:xfrm rot="0">
            <a:off x="4528002" y="3092886"/>
            <a:ext cx="566210" cy="56621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2</a:t>
              </a:r>
            </a:p>
          </p:txBody>
        </p:sp>
      </p:grpSp>
      <p:grpSp>
        <p:nvGrpSpPr>
          <p:cNvPr name="Group 9" id="9"/>
          <p:cNvGrpSpPr/>
          <p:nvPr/>
        </p:nvGrpSpPr>
        <p:grpSpPr>
          <a:xfrm rot="0">
            <a:off x="1028700" y="2917119"/>
            <a:ext cx="2771349" cy="4194324"/>
            <a:chOff x="0" y="0"/>
            <a:chExt cx="729903" cy="1104678"/>
          </a:xfrm>
        </p:grpSpPr>
        <p:sp>
          <p:nvSpPr>
            <p:cNvPr name="Freeform 10" id="10"/>
            <p:cNvSpPr/>
            <p:nvPr/>
          </p:nvSpPr>
          <p:spPr>
            <a:xfrm flipH="false" flipV="false" rot="0">
              <a:off x="0" y="0"/>
              <a:ext cx="729903" cy="1104678"/>
            </a:xfrm>
            <a:custGeom>
              <a:avLst/>
              <a:gdLst/>
              <a:ahLst/>
              <a:cxnLst/>
              <a:rect r="r" b="b" t="t" l="l"/>
              <a:pathLst>
                <a:path h="1104678" w="729903">
                  <a:moveTo>
                    <a:pt x="0" y="0"/>
                  </a:moveTo>
                  <a:lnTo>
                    <a:pt x="729903" y="0"/>
                  </a:lnTo>
                  <a:lnTo>
                    <a:pt x="729903" y="1104678"/>
                  </a:lnTo>
                  <a:lnTo>
                    <a:pt x="0" y="1104678"/>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11" id="11"/>
            <p:cNvSpPr txBox="true"/>
            <p:nvPr/>
          </p:nvSpPr>
          <p:spPr>
            <a:xfrm>
              <a:off x="0" y="-95250"/>
              <a:ext cx="729903" cy="1199928"/>
            </a:xfrm>
            <a:prstGeom prst="rect">
              <a:avLst/>
            </a:prstGeom>
          </p:spPr>
          <p:txBody>
            <a:bodyPr anchor="ctr" rtlCol="false" tIns="50800" lIns="50800" bIns="50800" rIns="50800"/>
            <a:lstStyle/>
            <a:p>
              <a:pPr algn="ctr">
                <a:lnSpc>
                  <a:spcPts val="3499"/>
                </a:lnSpc>
              </a:pPr>
              <a:r>
                <a:rPr lang="en-US" b="true" sz="2499">
                  <a:solidFill>
                    <a:srgbClr val="000000"/>
                  </a:solidFill>
                  <a:latin typeface="Calibri (MS) Bold"/>
                  <a:ea typeface="Calibri (MS) Bold"/>
                  <a:cs typeface="Calibri (MS) Bold"/>
                  <a:sym typeface="Calibri (MS) Bold"/>
                </a:rPr>
                <a:t>PARAMETRIC MODELLING IN GRASSHOPPER</a:t>
              </a:r>
            </a:p>
          </p:txBody>
        </p:sp>
      </p:grpSp>
      <p:grpSp>
        <p:nvGrpSpPr>
          <p:cNvPr name="Group 12" id="12"/>
          <p:cNvGrpSpPr/>
          <p:nvPr/>
        </p:nvGrpSpPr>
        <p:grpSpPr>
          <a:xfrm rot="0">
            <a:off x="1166390" y="3092886"/>
            <a:ext cx="566210" cy="56621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1</a:t>
              </a:r>
            </a:p>
          </p:txBody>
        </p:sp>
      </p:grpSp>
      <p:sp>
        <p:nvSpPr>
          <p:cNvPr name="TextBox 15" id="15"/>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6</a:t>
            </a:r>
          </a:p>
        </p:txBody>
      </p:sp>
      <p:sp>
        <p:nvSpPr>
          <p:cNvPr name="TextBox 16" id="16"/>
          <p:cNvSpPr txBox="true"/>
          <p:nvPr/>
        </p:nvSpPr>
        <p:spPr>
          <a:xfrm rot="0">
            <a:off x="1028700" y="1403446"/>
            <a:ext cx="10112183" cy="847725"/>
          </a:xfrm>
          <a:prstGeom prst="rect">
            <a:avLst/>
          </a:prstGeom>
        </p:spPr>
        <p:txBody>
          <a:bodyPr anchor="t" rtlCol="false" tIns="0" lIns="0" bIns="0" rIns="0">
            <a:spAutoFit/>
          </a:bodyPr>
          <a:lstStyle/>
          <a:p>
            <a:pPr algn="l" marL="0" indent="0" lvl="0">
              <a:lnSpc>
                <a:spcPts val="6600"/>
              </a:lnSpc>
            </a:pPr>
            <a:r>
              <a:rPr lang="en-US" b="true" sz="5500">
                <a:solidFill>
                  <a:srgbClr val="E06049"/>
                </a:solidFill>
                <a:latin typeface="Playfair Display Bold"/>
                <a:ea typeface="Playfair Display Bold"/>
                <a:cs typeface="Playfair Display Bold"/>
                <a:sym typeface="Playfair Display Bold"/>
              </a:rPr>
              <a:t>Meth</a:t>
            </a:r>
            <a:r>
              <a:rPr lang="en-US" b="true" sz="5500">
                <a:solidFill>
                  <a:srgbClr val="E06049"/>
                </a:solidFill>
                <a:latin typeface="Playfair Display Bold"/>
                <a:ea typeface="Playfair Display Bold"/>
                <a:cs typeface="Playfair Display Bold"/>
                <a:sym typeface="Playfair Display Bold"/>
              </a:rPr>
              <a:t>odology Overview</a:t>
            </a:r>
          </a:p>
        </p:txBody>
      </p:sp>
      <p:grpSp>
        <p:nvGrpSpPr>
          <p:cNvPr name="Group 17" id="17"/>
          <p:cNvGrpSpPr/>
          <p:nvPr/>
        </p:nvGrpSpPr>
        <p:grpSpPr>
          <a:xfrm rot="0">
            <a:off x="7752211" y="2917119"/>
            <a:ext cx="2771349" cy="4194324"/>
            <a:chOff x="0" y="0"/>
            <a:chExt cx="729903" cy="1104678"/>
          </a:xfrm>
        </p:grpSpPr>
        <p:sp>
          <p:nvSpPr>
            <p:cNvPr name="Freeform 18" id="18"/>
            <p:cNvSpPr/>
            <p:nvPr/>
          </p:nvSpPr>
          <p:spPr>
            <a:xfrm flipH="false" flipV="false" rot="0">
              <a:off x="0" y="0"/>
              <a:ext cx="729903" cy="1104678"/>
            </a:xfrm>
            <a:custGeom>
              <a:avLst/>
              <a:gdLst/>
              <a:ahLst/>
              <a:cxnLst/>
              <a:rect r="r" b="b" t="t" l="l"/>
              <a:pathLst>
                <a:path h="1104678" w="729903">
                  <a:moveTo>
                    <a:pt x="0" y="0"/>
                  </a:moveTo>
                  <a:lnTo>
                    <a:pt x="729903" y="0"/>
                  </a:lnTo>
                  <a:lnTo>
                    <a:pt x="729903" y="1104678"/>
                  </a:lnTo>
                  <a:lnTo>
                    <a:pt x="0" y="1104678"/>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19" id="19"/>
            <p:cNvSpPr txBox="true"/>
            <p:nvPr/>
          </p:nvSpPr>
          <p:spPr>
            <a:xfrm>
              <a:off x="0" y="-95250"/>
              <a:ext cx="729903" cy="1199928"/>
            </a:xfrm>
            <a:prstGeom prst="rect">
              <a:avLst/>
            </a:prstGeom>
          </p:spPr>
          <p:txBody>
            <a:bodyPr anchor="ctr" rtlCol="false" tIns="50800" lIns="50800" bIns="50800" rIns="50800"/>
            <a:lstStyle/>
            <a:p>
              <a:pPr algn="ctr">
                <a:lnSpc>
                  <a:spcPts val="3499"/>
                </a:lnSpc>
              </a:pPr>
              <a:r>
                <a:rPr lang="en-US" b="true" sz="2499">
                  <a:solidFill>
                    <a:srgbClr val="000000"/>
                  </a:solidFill>
                  <a:latin typeface="Calibri (MS) Bold"/>
                  <a:ea typeface="Calibri (MS) Bold"/>
                  <a:cs typeface="Calibri (MS) Bold"/>
                  <a:sym typeface="Calibri (MS) Bold"/>
                </a:rPr>
                <a:t>EMULATOR IN PYTHON</a:t>
              </a:r>
            </a:p>
          </p:txBody>
        </p:sp>
      </p:grpSp>
      <p:grpSp>
        <p:nvGrpSpPr>
          <p:cNvPr name="Group 20" id="20"/>
          <p:cNvGrpSpPr/>
          <p:nvPr/>
        </p:nvGrpSpPr>
        <p:grpSpPr>
          <a:xfrm rot="0">
            <a:off x="7889901" y="3092886"/>
            <a:ext cx="566210" cy="56621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3</a:t>
              </a:r>
            </a:p>
          </p:txBody>
        </p:sp>
      </p:grpSp>
      <p:grpSp>
        <p:nvGrpSpPr>
          <p:cNvPr name="Group 23" id="23"/>
          <p:cNvGrpSpPr/>
          <p:nvPr/>
        </p:nvGrpSpPr>
        <p:grpSpPr>
          <a:xfrm rot="0">
            <a:off x="11114110" y="2917119"/>
            <a:ext cx="2771349" cy="4194324"/>
            <a:chOff x="0" y="0"/>
            <a:chExt cx="729903" cy="1104678"/>
          </a:xfrm>
        </p:grpSpPr>
        <p:sp>
          <p:nvSpPr>
            <p:cNvPr name="Freeform 24" id="24"/>
            <p:cNvSpPr/>
            <p:nvPr/>
          </p:nvSpPr>
          <p:spPr>
            <a:xfrm flipH="false" flipV="false" rot="0">
              <a:off x="0" y="0"/>
              <a:ext cx="729903" cy="1104678"/>
            </a:xfrm>
            <a:custGeom>
              <a:avLst/>
              <a:gdLst/>
              <a:ahLst/>
              <a:cxnLst/>
              <a:rect r="r" b="b" t="t" l="l"/>
              <a:pathLst>
                <a:path h="1104678" w="729903">
                  <a:moveTo>
                    <a:pt x="0" y="0"/>
                  </a:moveTo>
                  <a:lnTo>
                    <a:pt x="729903" y="0"/>
                  </a:lnTo>
                  <a:lnTo>
                    <a:pt x="729903" y="1104678"/>
                  </a:lnTo>
                  <a:lnTo>
                    <a:pt x="0" y="1104678"/>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25" id="25"/>
            <p:cNvSpPr txBox="true"/>
            <p:nvPr/>
          </p:nvSpPr>
          <p:spPr>
            <a:xfrm>
              <a:off x="0" y="-95250"/>
              <a:ext cx="729903" cy="1199928"/>
            </a:xfrm>
            <a:prstGeom prst="rect">
              <a:avLst/>
            </a:prstGeom>
          </p:spPr>
          <p:txBody>
            <a:bodyPr anchor="ctr" rtlCol="false" tIns="50800" lIns="50800" bIns="50800" rIns="50800"/>
            <a:lstStyle/>
            <a:p>
              <a:pPr algn="ctr">
                <a:lnSpc>
                  <a:spcPts val="3499"/>
                </a:lnSpc>
              </a:pPr>
              <a:r>
                <a:rPr lang="en-US" b="true" sz="2499">
                  <a:solidFill>
                    <a:srgbClr val="000000"/>
                  </a:solidFill>
                  <a:latin typeface="Calibri (MS) Bold"/>
                  <a:ea typeface="Calibri (MS) Bold"/>
                  <a:cs typeface="Calibri (MS) Bold"/>
                  <a:sym typeface="Calibri (MS) Bold"/>
                </a:rPr>
                <a:t>OPTIMIZATION WITH POWELL METHOD AND MINIMIZE FUNCTION</a:t>
              </a:r>
            </a:p>
          </p:txBody>
        </p:sp>
      </p:grpSp>
      <p:grpSp>
        <p:nvGrpSpPr>
          <p:cNvPr name="Group 26" id="26"/>
          <p:cNvGrpSpPr/>
          <p:nvPr/>
        </p:nvGrpSpPr>
        <p:grpSpPr>
          <a:xfrm rot="0">
            <a:off x="11251800" y="3092886"/>
            <a:ext cx="566210" cy="5662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4</a:t>
              </a:r>
            </a:p>
          </p:txBody>
        </p:sp>
      </p:grpSp>
      <p:grpSp>
        <p:nvGrpSpPr>
          <p:cNvPr name="Group 29" id="29"/>
          <p:cNvGrpSpPr/>
          <p:nvPr/>
        </p:nvGrpSpPr>
        <p:grpSpPr>
          <a:xfrm rot="0">
            <a:off x="14476008" y="2917119"/>
            <a:ext cx="2771349" cy="4194324"/>
            <a:chOff x="0" y="0"/>
            <a:chExt cx="729903" cy="1104678"/>
          </a:xfrm>
        </p:grpSpPr>
        <p:sp>
          <p:nvSpPr>
            <p:cNvPr name="Freeform 30" id="30"/>
            <p:cNvSpPr/>
            <p:nvPr/>
          </p:nvSpPr>
          <p:spPr>
            <a:xfrm flipH="false" flipV="false" rot="0">
              <a:off x="0" y="0"/>
              <a:ext cx="729903" cy="1104678"/>
            </a:xfrm>
            <a:custGeom>
              <a:avLst/>
              <a:gdLst/>
              <a:ahLst/>
              <a:cxnLst/>
              <a:rect r="r" b="b" t="t" l="l"/>
              <a:pathLst>
                <a:path h="1104678" w="729903">
                  <a:moveTo>
                    <a:pt x="0" y="0"/>
                  </a:moveTo>
                  <a:lnTo>
                    <a:pt x="729903" y="0"/>
                  </a:lnTo>
                  <a:lnTo>
                    <a:pt x="729903" y="1104678"/>
                  </a:lnTo>
                  <a:lnTo>
                    <a:pt x="0" y="1104678"/>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31" id="31"/>
            <p:cNvSpPr txBox="true"/>
            <p:nvPr/>
          </p:nvSpPr>
          <p:spPr>
            <a:xfrm>
              <a:off x="0" y="-95250"/>
              <a:ext cx="729903" cy="1199928"/>
            </a:xfrm>
            <a:prstGeom prst="rect">
              <a:avLst/>
            </a:prstGeom>
          </p:spPr>
          <p:txBody>
            <a:bodyPr anchor="ctr" rtlCol="false" tIns="50800" lIns="50800" bIns="50800" rIns="50800"/>
            <a:lstStyle/>
            <a:p>
              <a:pPr algn="ctr">
                <a:lnSpc>
                  <a:spcPts val="3499"/>
                </a:lnSpc>
              </a:pPr>
              <a:r>
                <a:rPr lang="en-US" b="true" sz="2499">
                  <a:solidFill>
                    <a:srgbClr val="000000"/>
                  </a:solidFill>
                  <a:latin typeface="Calibri (MS) Bold"/>
                  <a:ea typeface="Calibri (MS) Bold"/>
                  <a:cs typeface="Calibri (MS) Bold"/>
                  <a:sym typeface="Calibri (MS) Bold"/>
                </a:rPr>
                <a:t>AUTOMATED GEOMETRY CONTROL AND DATA COLLECTION</a:t>
              </a:r>
            </a:p>
          </p:txBody>
        </p:sp>
      </p:grpSp>
      <p:grpSp>
        <p:nvGrpSpPr>
          <p:cNvPr name="Group 32" id="32"/>
          <p:cNvGrpSpPr/>
          <p:nvPr/>
        </p:nvGrpSpPr>
        <p:grpSpPr>
          <a:xfrm rot="0">
            <a:off x="14613698" y="3092886"/>
            <a:ext cx="566210" cy="56621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5</a:t>
              </a:r>
            </a:p>
          </p:txBody>
        </p:sp>
      </p:grpSp>
      <p:sp>
        <p:nvSpPr>
          <p:cNvPr name="TextBox 35" id="35"/>
          <p:cNvSpPr txBox="true"/>
          <p:nvPr/>
        </p:nvSpPr>
        <p:spPr>
          <a:xfrm rot="0">
            <a:off x="1009672" y="7739290"/>
            <a:ext cx="16230600" cy="727710"/>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Open Sans"/>
                <a:ea typeface="Open Sans"/>
                <a:cs typeface="Open Sans"/>
                <a:sym typeface="Open Sans"/>
              </a:rPr>
              <a:t>We built a fully parametric model in Grasshopper, used Ladybug Tools with Malmö climate data for simulations, created a polynomial emulator in Python to speed up predictions, and ran an optimization algorithm to find the best design.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741057"/>
            <a:chOff x="0" y="0"/>
            <a:chExt cx="4274726" cy="195176"/>
          </a:xfrm>
        </p:grpSpPr>
        <p:sp>
          <p:nvSpPr>
            <p:cNvPr name="Freeform 3" id="3"/>
            <p:cNvSpPr/>
            <p:nvPr/>
          </p:nvSpPr>
          <p:spPr>
            <a:xfrm flipH="false" flipV="false" rot="0">
              <a:off x="0" y="0"/>
              <a:ext cx="4274726" cy="195176"/>
            </a:xfrm>
            <a:custGeom>
              <a:avLst/>
              <a:gdLst/>
              <a:ahLst/>
              <a:cxnLst/>
              <a:rect r="r" b="b" t="t" l="l"/>
              <a:pathLst>
                <a:path h="195176" w="4274726">
                  <a:moveTo>
                    <a:pt x="0" y="0"/>
                  </a:moveTo>
                  <a:lnTo>
                    <a:pt x="4274726" y="0"/>
                  </a:lnTo>
                  <a:lnTo>
                    <a:pt x="4274726" y="195176"/>
                  </a:lnTo>
                  <a:lnTo>
                    <a:pt x="0" y="195176"/>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4" id="4"/>
            <p:cNvSpPr txBox="true"/>
            <p:nvPr/>
          </p:nvSpPr>
          <p:spPr>
            <a:xfrm>
              <a:off x="0" y="-95250"/>
              <a:ext cx="4274726" cy="290426"/>
            </a:xfrm>
            <a:prstGeom prst="rect">
              <a:avLst/>
            </a:prstGeom>
          </p:spPr>
          <p:txBody>
            <a:bodyPr anchor="ctr" rtlCol="false" tIns="50800" lIns="50800" bIns="50800" rIns="50800"/>
            <a:lstStyle/>
            <a:p>
              <a:pPr algn="l">
                <a:lnSpc>
                  <a:spcPts val="3499"/>
                </a:lnSpc>
              </a:pPr>
              <a:r>
                <a:rPr lang="en-US" b="true" sz="2499">
                  <a:solidFill>
                    <a:srgbClr val="000000"/>
                  </a:solidFill>
                  <a:latin typeface="Calibri (MS) Bold"/>
                  <a:ea typeface="Calibri (MS) Bold"/>
                  <a:cs typeface="Calibri (MS) Bold"/>
                  <a:sym typeface="Calibri (MS) Bold"/>
                </a:rPr>
                <a:t>            PARAMETRIC MODELLING IN GRASSHOPPER</a:t>
              </a:r>
            </a:p>
          </p:txBody>
        </p:sp>
      </p:grpSp>
      <p:grpSp>
        <p:nvGrpSpPr>
          <p:cNvPr name="Group 5" id="5"/>
          <p:cNvGrpSpPr/>
          <p:nvPr/>
        </p:nvGrpSpPr>
        <p:grpSpPr>
          <a:xfrm rot="0">
            <a:off x="1166390" y="1116123"/>
            <a:ext cx="566210" cy="5662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1</a:t>
              </a:r>
            </a:p>
          </p:txBody>
        </p:sp>
      </p:grpSp>
      <p:sp>
        <p:nvSpPr>
          <p:cNvPr name="Freeform 8" id="8"/>
          <p:cNvSpPr/>
          <p:nvPr/>
        </p:nvSpPr>
        <p:spPr>
          <a:xfrm flipH="false" flipV="false" rot="0">
            <a:off x="7331037" y="2476891"/>
            <a:ext cx="5658223" cy="4524375"/>
          </a:xfrm>
          <a:custGeom>
            <a:avLst/>
            <a:gdLst/>
            <a:ahLst/>
            <a:cxnLst/>
            <a:rect r="r" b="b" t="t" l="l"/>
            <a:pathLst>
              <a:path h="4524375" w="5658223">
                <a:moveTo>
                  <a:pt x="0" y="0"/>
                </a:moveTo>
                <a:lnTo>
                  <a:pt x="5658223" y="0"/>
                </a:lnTo>
                <a:lnTo>
                  <a:pt x="5658223" y="4524375"/>
                </a:lnTo>
                <a:lnTo>
                  <a:pt x="0" y="4524375"/>
                </a:lnTo>
                <a:lnTo>
                  <a:pt x="0" y="0"/>
                </a:lnTo>
                <a:close/>
              </a:path>
            </a:pathLst>
          </a:custGeom>
          <a:blipFill>
            <a:blip r:embed="rId2"/>
            <a:stretch>
              <a:fillRect l="-4695" t="0" r="0" b="0"/>
            </a:stretch>
          </a:blipFill>
        </p:spPr>
      </p:sp>
      <p:sp>
        <p:nvSpPr>
          <p:cNvPr name="TextBox 9" id="9"/>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7</a:t>
            </a:r>
          </a:p>
        </p:txBody>
      </p:sp>
      <p:sp>
        <p:nvSpPr>
          <p:cNvPr name="TextBox 10" id="10"/>
          <p:cNvSpPr txBox="true"/>
          <p:nvPr/>
        </p:nvSpPr>
        <p:spPr>
          <a:xfrm rot="0">
            <a:off x="1028700" y="3007478"/>
            <a:ext cx="5788472" cy="2956559"/>
          </a:xfrm>
          <a:prstGeom prst="rect">
            <a:avLst/>
          </a:prstGeom>
        </p:spPr>
        <p:txBody>
          <a:bodyPr anchor="t" rtlCol="false" tIns="0" lIns="0" bIns="0" rIns="0">
            <a:spAutoFit/>
          </a:bodyPr>
          <a:lstStyle/>
          <a:p>
            <a:pPr algn="l" marL="453395" indent="-226697" lvl="1">
              <a:lnSpc>
                <a:spcPts val="2940"/>
              </a:lnSpc>
              <a:buFont typeface="Arial"/>
              <a:buChar char="•"/>
            </a:pPr>
            <a:r>
              <a:rPr lang="en-US" sz="2100">
                <a:solidFill>
                  <a:srgbClr val="2E2E2E"/>
                </a:solidFill>
                <a:latin typeface="Open Sans"/>
                <a:ea typeface="Open Sans"/>
                <a:cs typeface="Open Sans"/>
                <a:sym typeface="Open Sans"/>
              </a:rPr>
              <a:t>A single floor plan was abstracted as a pentagon with alternating sides L1 and L2.</a:t>
            </a:r>
          </a:p>
          <a:p>
            <a:pPr algn="l" marL="453395" indent="-226697" lvl="1">
              <a:lnSpc>
                <a:spcPts val="2940"/>
              </a:lnSpc>
              <a:buFont typeface="Arial"/>
              <a:buChar char="•"/>
            </a:pPr>
            <a:r>
              <a:rPr lang="en-US" sz="2100">
                <a:solidFill>
                  <a:srgbClr val="2E2E2E"/>
                </a:solidFill>
                <a:latin typeface="Open Sans"/>
                <a:ea typeface="Open Sans"/>
                <a:cs typeface="Open Sans"/>
                <a:sym typeface="Open Sans"/>
              </a:rPr>
              <a:t>L1 was manually varied, L2 was auto-calculated to keep perimeter P constant.</a:t>
            </a:r>
          </a:p>
          <a:p>
            <a:pPr algn="l" marL="453395" indent="-226697" lvl="1">
              <a:lnSpc>
                <a:spcPts val="2940"/>
              </a:lnSpc>
              <a:buFont typeface="Arial"/>
              <a:buChar char="•"/>
            </a:pPr>
            <a:r>
              <a:rPr lang="en-US" sz="2100">
                <a:solidFill>
                  <a:srgbClr val="2E2E2E"/>
                </a:solidFill>
                <a:latin typeface="Open Sans"/>
                <a:ea typeface="Open Sans"/>
                <a:cs typeface="Open Sans"/>
                <a:sym typeface="Open Sans"/>
              </a:rPr>
              <a:t>Floor rotation (θ) was applied to simulate twisting across tower height.</a:t>
            </a:r>
          </a:p>
          <a:p>
            <a:pPr algn="l" marL="453395" indent="-226697" lvl="1">
              <a:lnSpc>
                <a:spcPts val="2940"/>
              </a:lnSpc>
              <a:spcBef>
                <a:spcPct val="0"/>
              </a:spcBef>
              <a:buFont typeface="Arial"/>
              <a:buChar char="•"/>
            </a:pPr>
            <a:r>
              <a:rPr lang="en-US" sz="2100">
                <a:solidFill>
                  <a:srgbClr val="2E2E2E"/>
                </a:solidFill>
                <a:latin typeface="Open Sans"/>
                <a:ea typeface="Open Sans"/>
                <a:cs typeface="Open Sans"/>
                <a:sym typeface="Open Sans"/>
              </a:rPr>
              <a:t>Internal angles (</a:t>
            </a:r>
            <a:r>
              <a:rPr lang="en-US" sz="2100">
                <a:solidFill>
                  <a:srgbClr val="2E2E2E"/>
                </a:solidFill>
                <a:latin typeface="Open Sans"/>
                <a:ea typeface="Open Sans"/>
                <a:cs typeface="Open Sans"/>
                <a:sym typeface="Open Sans"/>
              </a:rPr>
              <a:t>b, c) updated automatically to maintain valid geometry.</a:t>
            </a:r>
          </a:p>
        </p:txBody>
      </p:sp>
      <p:sp>
        <p:nvSpPr>
          <p:cNvPr name="TextBox 11" id="11"/>
          <p:cNvSpPr txBox="true"/>
          <p:nvPr/>
        </p:nvSpPr>
        <p:spPr>
          <a:xfrm rot="0">
            <a:off x="13503125" y="3750427"/>
            <a:ext cx="3756175" cy="2213610"/>
          </a:xfrm>
          <a:prstGeom prst="rect">
            <a:avLst/>
          </a:prstGeom>
        </p:spPr>
        <p:txBody>
          <a:bodyPr anchor="t" rtlCol="false" tIns="0" lIns="0" bIns="0" rIns="0">
            <a:spAutoFit/>
          </a:bodyPr>
          <a:lstStyle/>
          <a:p>
            <a:pPr algn="l">
              <a:lnSpc>
                <a:spcPts val="2940"/>
              </a:lnSpc>
              <a:spcBef>
                <a:spcPct val="0"/>
              </a:spcBef>
            </a:pPr>
            <a:r>
              <a:rPr lang="en-US" b="true" sz="2100">
                <a:solidFill>
                  <a:srgbClr val="2E2E2E"/>
                </a:solidFill>
                <a:latin typeface="Open Sans Bold"/>
                <a:ea typeface="Open Sans Bold"/>
                <a:cs typeface="Open Sans Bold"/>
                <a:sym typeface="Open Sans Bold"/>
              </a:rPr>
              <a:t>L1 values (meters): </a:t>
            </a:r>
          </a:p>
          <a:p>
            <a:pPr algn="l">
              <a:lnSpc>
                <a:spcPts val="2940"/>
              </a:lnSpc>
              <a:spcBef>
                <a:spcPct val="0"/>
              </a:spcBef>
            </a:pPr>
            <a:r>
              <a:rPr lang="en-US" sz="2100">
                <a:solidFill>
                  <a:srgbClr val="2E2E2E"/>
                </a:solidFill>
                <a:latin typeface="Open Sans"/>
                <a:ea typeface="Open Sans"/>
                <a:cs typeface="Open Sans"/>
                <a:sym typeface="Open Sans"/>
              </a:rPr>
              <a:t>16, 17, 18, 19, 20, 21, 22, 23</a:t>
            </a:r>
          </a:p>
          <a:p>
            <a:pPr algn="l">
              <a:lnSpc>
                <a:spcPts val="2940"/>
              </a:lnSpc>
              <a:spcBef>
                <a:spcPct val="0"/>
              </a:spcBef>
            </a:pPr>
            <a:r>
              <a:rPr lang="en-US" b="true" sz="2100">
                <a:solidFill>
                  <a:srgbClr val="2E2E2E"/>
                </a:solidFill>
                <a:latin typeface="Open Sans Bold"/>
                <a:ea typeface="Open Sans Bold"/>
                <a:cs typeface="Open Sans Bold"/>
                <a:sym typeface="Open Sans Bold"/>
              </a:rPr>
              <a:t>Rotation angles (°): </a:t>
            </a:r>
          </a:p>
          <a:p>
            <a:pPr algn="l">
              <a:lnSpc>
                <a:spcPts val="2940"/>
              </a:lnSpc>
              <a:spcBef>
                <a:spcPct val="0"/>
              </a:spcBef>
            </a:pPr>
            <a:r>
              <a:rPr lang="en-US" sz="2100">
                <a:solidFill>
                  <a:srgbClr val="2E2E2E"/>
                </a:solidFill>
                <a:latin typeface="Open Sans"/>
                <a:ea typeface="Open Sans"/>
                <a:cs typeface="Open Sans"/>
                <a:sym typeface="Open Sans"/>
              </a:rPr>
              <a:t>10 to 120 (step of 10°)</a:t>
            </a:r>
          </a:p>
          <a:p>
            <a:pPr algn="l">
              <a:lnSpc>
                <a:spcPts val="2940"/>
              </a:lnSpc>
              <a:spcBef>
                <a:spcPct val="0"/>
              </a:spcBef>
            </a:pPr>
            <a:r>
              <a:rPr lang="en-US" b="true" sz="2100">
                <a:solidFill>
                  <a:srgbClr val="2E2E2E"/>
                </a:solidFill>
                <a:latin typeface="Open Sans Bold"/>
                <a:ea typeface="Open Sans Bold"/>
                <a:cs typeface="Open Sans Bold"/>
                <a:sym typeface="Open Sans Bold"/>
              </a:rPr>
              <a:t>Total configurations tested: </a:t>
            </a:r>
            <a:r>
              <a:rPr lang="en-US" sz="2100">
                <a:solidFill>
                  <a:srgbClr val="2E2E2E"/>
                </a:solidFill>
                <a:latin typeface="Open Sans"/>
                <a:ea typeface="Open Sans"/>
                <a:cs typeface="Open Sans"/>
                <a:sym typeface="Open Sans"/>
              </a:rPr>
              <a:t>96 (in original case study)</a:t>
            </a:r>
          </a:p>
        </p:txBody>
      </p:sp>
      <p:sp>
        <p:nvSpPr>
          <p:cNvPr name="TextBox 12" id="12"/>
          <p:cNvSpPr txBox="true"/>
          <p:nvPr/>
        </p:nvSpPr>
        <p:spPr>
          <a:xfrm rot="0">
            <a:off x="1028700" y="7670299"/>
            <a:ext cx="16230600" cy="727709"/>
          </a:xfrm>
          <a:prstGeom prst="rect">
            <a:avLst/>
          </a:prstGeom>
        </p:spPr>
        <p:txBody>
          <a:bodyPr anchor="t" rtlCol="false" tIns="0" lIns="0" bIns="0" rIns="0">
            <a:spAutoFit/>
          </a:bodyPr>
          <a:lstStyle/>
          <a:p>
            <a:pPr algn="l">
              <a:lnSpc>
                <a:spcPts val="2940"/>
              </a:lnSpc>
              <a:spcBef>
                <a:spcPct val="0"/>
              </a:spcBef>
            </a:pPr>
            <a:r>
              <a:rPr lang="en-US" sz="2100">
                <a:solidFill>
                  <a:srgbClr val="2E2E2E"/>
                </a:solidFill>
                <a:latin typeface="Open Sans"/>
                <a:ea typeface="Open Sans"/>
                <a:cs typeface="Open Sans"/>
                <a:sym typeface="Open Sans"/>
              </a:rPr>
              <a:t>Model built in Grasshopper for Rhino; phyton code controlled L1 and rotation angle to generate valid and diverse floor geomet</a:t>
            </a:r>
            <a:r>
              <a:rPr lang="en-US" sz="2100">
                <a:solidFill>
                  <a:srgbClr val="2E2E2E"/>
                </a:solidFill>
                <a:latin typeface="Open Sans"/>
                <a:ea typeface="Open Sans"/>
                <a:cs typeface="Open Sans"/>
                <a:sym typeface="Open Sans"/>
              </a:rPr>
              <a:t>ries for</a:t>
            </a:r>
            <a:r>
              <a:rPr lang="en-US" sz="2100">
                <a:solidFill>
                  <a:srgbClr val="2E2E2E"/>
                </a:solidFill>
                <a:latin typeface="Open Sans"/>
                <a:ea typeface="Open Sans"/>
                <a:cs typeface="Open Sans"/>
                <a:sym typeface="Open Sans"/>
              </a:rPr>
              <a:t> solar simulation.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741057"/>
            <a:chOff x="0" y="0"/>
            <a:chExt cx="4274726" cy="195176"/>
          </a:xfrm>
        </p:grpSpPr>
        <p:sp>
          <p:nvSpPr>
            <p:cNvPr name="Freeform 3" id="3"/>
            <p:cNvSpPr/>
            <p:nvPr/>
          </p:nvSpPr>
          <p:spPr>
            <a:xfrm flipH="false" flipV="false" rot="0">
              <a:off x="0" y="0"/>
              <a:ext cx="4274726" cy="195176"/>
            </a:xfrm>
            <a:custGeom>
              <a:avLst/>
              <a:gdLst/>
              <a:ahLst/>
              <a:cxnLst/>
              <a:rect r="r" b="b" t="t" l="l"/>
              <a:pathLst>
                <a:path h="195176" w="4274726">
                  <a:moveTo>
                    <a:pt x="0" y="0"/>
                  </a:moveTo>
                  <a:lnTo>
                    <a:pt x="4274726" y="0"/>
                  </a:lnTo>
                  <a:lnTo>
                    <a:pt x="4274726" y="195176"/>
                  </a:lnTo>
                  <a:lnTo>
                    <a:pt x="0" y="195176"/>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4" id="4"/>
            <p:cNvSpPr txBox="true"/>
            <p:nvPr/>
          </p:nvSpPr>
          <p:spPr>
            <a:xfrm>
              <a:off x="0" y="-95250"/>
              <a:ext cx="4274726" cy="290426"/>
            </a:xfrm>
            <a:prstGeom prst="rect">
              <a:avLst/>
            </a:prstGeom>
          </p:spPr>
          <p:txBody>
            <a:bodyPr anchor="ctr" rtlCol="false" tIns="50800" lIns="50800" bIns="50800" rIns="50800"/>
            <a:lstStyle/>
            <a:p>
              <a:pPr algn="l">
                <a:lnSpc>
                  <a:spcPts val="3499"/>
                </a:lnSpc>
              </a:pPr>
              <a:r>
                <a:rPr lang="en-US" b="true" sz="2499">
                  <a:solidFill>
                    <a:srgbClr val="000000"/>
                  </a:solidFill>
                  <a:latin typeface="Calibri (MS) Bold"/>
                  <a:ea typeface="Calibri (MS) Bold"/>
                  <a:cs typeface="Calibri (MS) Bold"/>
                  <a:sym typeface="Calibri (MS) Bold"/>
                </a:rPr>
                <a:t>            FORMALIZATION OF THE ADDRESSED PROBLEM</a:t>
              </a:r>
            </a:p>
          </p:txBody>
        </p:sp>
      </p:grpSp>
      <p:grpSp>
        <p:nvGrpSpPr>
          <p:cNvPr name="Group 5" id="5"/>
          <p:cNvGrpSpPr/>
          <p:nvPr/>
        </p:nvGrpSpPr>
        <p:grpSpPr>
          <a:xfrm rot="0">
            <a:off x="1166390" y="1116123"/>
            <a:ext cx="566210" cy="5662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2</a:t>
              </a:r>
            </a:p>
          </p:txBody>
        </p:sp>
      </p:grpSp>
      <p:sp>
        <p:nvSpPr>
          <p:cNvPr name="TextBox 8" id="8"/>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8</a:t>
            </a:r>
          </a:p>
        </p:txBody>
      </p:sp>
      <p:grpSp>
        <p:nvGrpSpPr>
          <p:cNvPr name="Group 9" id="9"/>
          <p:cNvGrpSpPr/>
          <p:nvPr/>
        </p:nvGrpSpPr>
        <p:grpSpPr>
          <a:xfrm rot="0">
            <a:off x="1009687" y="2351539"/>
            <a:ext cx="16230600" cy="4404359"/>
            <a:chOff x="0" y="0"/>
            <a:chExt cx="21640800" cy="5872479"/>
          </a:xfrm>
        </p:grpSpPr>
        <p:sp>
          <p:nvSpPr>
            <p:cNvPr name="TextBox 10" id="10"/>
            <p:cNvSpPr txBox="true"/>
            <p:nvPr/>
          </p:nvSpPr>
          <p:spPr>
            <a:xfrm rot="0">
              <a:off x="11931172" y="-38100"/>
              <a:ext cx="9709628" cy="5415279"/>
            </a:xfrm>
            <a:prstGeom prst="rect">
              <a:avLst/>
            </a:prstGeom>
          </p:spPr>
          <p:txBody>
            <a:bodyPr anchor="t" rtlCol="false" tIns="0" lIns="0" bIns="0" rIns="0">
              <a:spAutoFit/>
            </a:bodyPr>
            <a:lstStyle/>
            <a:p>
              <a:pPr algn="l" marL="453395" indent="-226697" lvl="1">
                <a:lnSpc>
                  <a:spcPts val="2940"/>
                </a:lnSpc>
                <a:buFont typeface="Arial"/>
                <a:buChar char="•"/>
              </a:pPr>
              <a:r>
                <a:rPr lang="en-US" sz="2100">
                  <a:solidFill>
                    <a:srgbClr val="2E2E2E"/>
                  </a:solidFill>
                  <a:latin typeface="Open Sans"/>
                  <a:ea typeface="Open Sans"/>
                  <a:cs typeface="Open Sans"/>
                  <a:sym typeface="Open Sans"/>
                </a:rPr>
                <a:t>Initial Optimization Objective:</a:t>
              </a:r>
            </a:p>
            <a:p>
              <a:pPr algn="l">
                <a:lnSpc>
                  <a:spcPts val="2940"/>
                </a:lnSpc>
              </a:pPr>
            </a:p>
            <a:p>
              <a:pPr algn="l">
                <a:lnSpc>
                  <a:spcPts val="2940"/>
                </a:lnSpc>
              </a:pPr>
            </a:p>
            <a:p>
              <a:pPr algn="l" marL="453395" indent="-226697" lvl="1">
                <a:lnSpc>
                  <a:spcPts val="2940"/>
                </a:lnSpc>
                <a:buFont typeface="Arial"/>
                <a:buChar char="•"/>
              </a:pPr>
              <a:r>
                <a:rPr lang="en-US" sz="2100">
                  <a:solidFill>
                    <a:srgbClr val="2E2E2E"/>
                  </a:solidFill>
                  <a:latin typeface="Open Sans"/>
                  <a:ea typeface="Open Sans"/>
                  <a:cs typeface="Open Sans"/>
                  <a:sym typeface="Open Sans"/>
                </a:rPr>
                <a:t>Loss Function (for emulator training):</a:t>
              </a:r>
            </a:p>
            <a:p>
              <a:pPr algn="l">
                <a:lnSpc>
                  <a:spcPts val="2940"/>
                </a:lnSpc>
              </a:pPr>
            </a:p>
            <a:p>
              <a:pPr algn="l">
                <a:lnSpc>
                  <a:spcPts val="2940"/>
                </a:lnSpc>
              </a:pPr>
            </a:p>
            <a:p>
              <a:pPr algn="l">
                <a:lnSpc>
                  <a:spcPts val="2940"/>
                </a:lnSpc>
              </a:pPr>
            </a:p>
            <a:p>
              <a:pPr algn="l">
                <a:lnSpc>
                  <a:spcPts val="2940"/>
                </a:lnSpc>
              </a:pPr>
            </a:p>
            <a:p>
              <a:pPr algn="l" marL="453395" indent="-226697" lvl="1">
                <a:lnSpc>
                  <a:spcPts val="2940"/>
                </a:lnSpc>
                <a:buFont typeface="Arial"/>
                <a:buChar char="•"/>
              </a:pPr>
              <a:r>
                <a:rPr lang="en-US" sz="2100">
                  <a:solidFill>
                    <a:srgbClr val="2E2E2E"/>
                  </a:solidFill>
                  <a:latin typeface="Open Sans"/>
                  <a:ea typeface="Open Sans"/>
                  <a:cs typeface="Open Sans"/>
                  <a:sym typeface="Open Sans"/>
                </a:rPr>
                <a:t>Optimization type:</a:t>
              </a:r>
            </a:p>
            <a:p>
              <a:pPr algn="l" marL="906790" indent="-302263" lvl="2">
                <a:lnSpc>
                  <a:spcPts val="2940"/>
                </a:lnSpc>
                <a:buFont typeface="Arial"/>
                <a:buChar char="⚬"/>
              </a:pPr>
              <a:r>
                <a:rPr lang="en-US" sz="2100">
                  <a:solidFill>
                    <a:srgbClr val="2E2E2E"/>
                  </a:solidFill>
                  <a:latin typeface="Open Sans"/>
                  <a:ea typeface="Open Sans"/>
                  <a:cs typeface="Open Sans"/>
                  <a:sym typeface="Open Sans"/>
                </a:rPr>
                <a:t>Simulation-based with emulator approximation</a:t>
              </a:r>
            </a:p>
            <a:p>
              <a:pPr algn="l" marL="453395" indent="-226697" lvl="1">
                <a:lnSpc>
                  <a:spcPts val="2940"/>
                </a:lnSpc>
                <a:spcBef>
                  <a:spcPct val="0"/>
                </a:spcBef>
                <a:buFont typeface="Arial"/>
                <a:buChar char="•"/>
              </a:pPr>
              <a:r>
                <a:rPr lang="en-US" sz="2100">
                  <a:solidFill>
                    <a:srgbClr val="2E2E2E"/>
                  </a:solidFill>
                  <a:latin typeface="Open Sans"/>
                  <a:ea typeface="Open Sans"/>
                  <a:cs typeface="Open Sans"/>
                  <a:sym typeface="Open Sans"/>
                </a:rPr>
                <a:t>Total configurations simulated: 96</a:t>
              </a:r>
            </a:p>
          </p:txBody>
        </p:sp>
        <p:sp>
          <p:nvSpPr>
            <p:cNvPr name="Freeform 11" id="11"/>
            <p:cNvSpPr/>
            <p:nvPr/>
          </p:nvSpPr>
          <p:spPr>
            <a:xfrm flipH="false" flipV="false" rot="0">
              <a:off x="15712113" y="572072"/>
              <a:ext cx="3042350" cy="716708"/>
            </a:xfrm>
            <a:custGeom>
              <a:avLst/>
              <a:gdLst/>
              <a:ahLst/>
              <a:cxnLst/>
              <a:rect r="r" b="b" t="t" l="l"/>
              <a:pathLst>
                <a:path h="716708" w="3042350">
                  <a:moveTo>
                    <a:pt x="0" y="0"/>
                  </a:moveTo>
                  <a:lnTo>
                    <a:pt x="3042350" y="0"/>
                  </a:lnTo>
                  <a:lnTo>
                    <a:pt x="3042350" y="716707"/>
                  </a:lnTo>
                  <a:lnTo>
                    <a:pt x="0" y="716707"/>
                  </a:lnTo>
                  <a:lnTo>
                    <a:pt x="0" y="0"/>
                  </a:lnTo>
                  <a:close/>
                </a:path>
              </a:pathLst>
            </a:custGeom>
            <a:blipFill>
              <a:blip r:embed="rId2"/>
              <a:stretch>
                <a:fillRect l="0" t="0" r="0" b="0"/>
              </a:stretch>
            </a:blipFill>
          </p:spPr>
        </p:sp>
        <p:sp>
          <p:nvSpPr>
            <p:cNvPr name="Freeform 12" id="12"/>
            <p:cNvSpPr/>
            <p:nvPr/>
          </p:nvSpPr>
          <p:spPr>
            <a:xfrm flipH="false" flipV="false" rot="0">
              <a:off x="14706810" y="2078519"/>
              <a:ext cx="5052955" cy="1619815"/>
            </a:xfrm>
            <a:custGeom>
              <a:avLst/>
              <a:gdLst/>
              <a:ahLst/>
              <a:cxnLst/>
              <a:rect r="r" b="b" t="t" l="l"/>
              <a:pathLst>
                <a:path h="1619815" w="5052955">
                  <a:moveTo>
                    <a:pt x="0" y="0"/>
                  </a:moveTo>
                  <a:lnTo>
                    <a:pt x="5052955" y="0"/>
                  </a:lnTo>
                  <a:lnTo>
                    <a:pt x="5052955" y="1619815"/>
                  </a:lnTo>
                  <a:lnTo>
                    <a:pt x="0" y="1619815"/>
                  </a:lnTo>
                  <a:lnTo>
                    <a:pt x="0" y="0"/>
                  </a:lnTo>
                  <a:close/>
                </a:path>
              </a:pathLst>
            </a:custGeom>
            <a:blipFill>
              <a:blip r:embed="rId3"/>
              <a:stretch>
                <a:fillRect l="0" t="-14475" r="0" b="0"/>
              </a:stretch>
            </a:blipFill>
          </p:spPr>
        </p:sp>
        <p:sp>
          <p:nvSpPr>
            <p:cNvPr name="TextBox 13" id="13"/>
            <p:cNvSpPr txBox="true"/>
            <p:nvPr/>
          </p:nvSpPr>
          <p:spPr>
            <a:xfrm rot="0">
              <a:off x="0" y="-38100"/>
              <a:ext cx="11360564" cy="5910579"/>
            </a:xfrm>
            <a:prstGeom prst="rect">
              <a:avLst/>
            </a:prstGeom>
          </p:spPr>
          <p:txBody>
            <a:bodyPr anchor="t" rtlCol="false" tIns="0" lIns="0" bIns="0" rIns="0">
              <a:spAutoFit/>
            </a:bodyPr>
            <a:lstStyle/>
            <a:p>
              <a:pPr algn="l" marL="453395" indent="-226697" lvl="1">
                <a:lnSpc>
                  <a:spcPts val="2940"/>
                </a:lnSpc>
                <a:buFont typeface="Arial"/>
                <a:buChar char="•"/>
              </a:pPr>
              <a:r>
                <a:rPr lang="en-US" sz="2100">
                  <a:solidFill>
                    <a:srgbClr val="2E2E2E"/>
                  </a:solidFill>
                  <a:latin typeface="Open Sans"/>
                  <a:ea typeface="Open Sans"/>
                  <a:cs typeface="Open Sans"/>
                  <a:sym typeface="Open Sans"/>
                </a:rPr>
                <a:t>The goal is to find the best L1 and rotation (θ) that near to to the target value of solar irradiation on the façade.</a:t>
              </a:r>
            </a:p>
            <a:p>
              <a:pPr algn="l" marL="453395" indent="-226697" lvl="1">
                <a:lnSpc>
                  <a:spcPts val="2940"/>
                </a:lnSpc>
                <a:buFont typeface="Arial"/>
                <a:buChar char="•"/>
              </a:pPr>
              <a:r>
                <a:rPr lang="en-US" sz="2100">
                  <a:solidFill>
                    <a:srgbClr val="2E2E2E"/>
                  </a:solidFill>
                  <a:latin typeface="Open Sans"/>
                  <a:ea typeface="Open Sans"/>
                  <a:cs typeface="Open Sans"/>
                  <a:sym typeface="Open Sans"/>
                </a:rPr>
                <a:t>The floor is a five-sided polygon with alternating sides L1 and L2.</a:t>
              </a:r>
            </a:p>
            <a:p>
              <a:pPr algn="l" marL="453395" indent="-226697" lvl="1">
                <a:lnSpc>
                  <a:spcPts val="2940"/>
                </a:lnSpc>
                <a:buFont typeface="Arial"/>
                <a:buChar char="•"/>
              </a:pPr>
              <a:r>
                <a:rPr lang="en-US" sz="2100">
                  <a:solidFill>
                    <a:srgbClr val="2E2E2E"/>
                  </a:solidFill>
                  <a:latin typeface="Open Sans"/>
                  <a:ea typeface="Open Sans"/>
                  <a:cs typeface="Open Sans"/>
                  <a:sym typeface="Open Sans"/>
                </a:rPr>
                <a:t>L2 is calculated to keep perimeter constant using: </a:t>
              </a:r>
            </a:p>
            <a:p>
              <a:pPr algn="l">
                <a:lnSpc>
                  <a:spcPts val="2940"/>
                </a:lnSpc>
              </a:pPr>
            </a:p>
            <a:p>
              <a:pPr algn="l">
                <a:lnSpc>
                  <a:spcPts val="2940"/>
                </a:lnSpc>
              </a:pPr>
            </a:p>
            <a:p>
              <a:pPr algn="l">
                <a:lnSpc>
                  <a:spcPts val="2940"/>
                </a:lnSpc>
              </a:pPr>
            </a:p>
            <a:p>
              <a:pPr algn="l" marL="453395" indent="-226697" lvl="1">
                <a:lnSpc>
                  <a:spcPts val="2940"/>
                </a:lnSpc>
                <a:buFont typeface="Arial"/>
                <a:buChar char="•"/>
              </a:pPr>
              <a:r>
                <a:rPr lang="en-US" sz="2100">
                  <a:solidFill>
                    <a:srgbClr val="2E2E2E"/>
                  </a:solidFill>
                  <a:latin typeface="Open Sans"/>
                  <a:ea typeface="Open Sans"/>
                  <a:cs typeface="Open Sans"/>
                  <a:sym typeface="Open Sans"/>
                </a:rPr>
                <a:t>Solar irradiation is represented as I(L₁, θ), estimated using emulator.</a:t>
              </a:r>
            </a:p>
            <a:p>
              <a:pPr algn="l" marL="453395" indent="-226697" lvl="1">
                <a:lnSpc>
                  <a:spcPts val="2940"/>
                </a:lnSpc>
                <a:buFont typeface="Arial"/>
                <a:buChar char="•"/>
              </a:pPr>
              <a:r>
                <a:rPr lang="en-US" sz="2100">
                  <a:solidFill>
                    <a:srgbClr val="2E2E2E"/>
                  </a:solidFill>
                  <a:latin typeface="Open Sans"/>
                  <a:ea typeface="Open Sans"/>
                  <a:cs typeface="Open Sans"/>
                  <a:sym typeface="Open Sans"/>
                </a:rPr>
                <a:t>The optimization domain is:</a:t>
              </a:r>
            </a:p>
            <a:p>
              <a:pPr algn="l" marL="906790" indent="-302263" lvl="2">
                <a:lnSpc>
                  <a:spcPts val="2940"/>
                </a:lnSpc>
                <a:buFont typeface="Arial"/>
                <a:buChar char="⚬"/>
              </a:pPr>
              <a:r>
                <a:rPr lang="en-US" sz="2100">
                  <a:solidFill>
                    <a:srgbClr val="2E2E2E"/>
                  </a:solidFill>
                  <a:latin typeface="Open Sans"/>
                  <a:ea typeface="Open Sans"/>
                  <a:cs typeface="Open Sans"/>
                  <a:sym typeface="Open Sans"/>
                </a:rPr>
                <a:t>L₁ ∈ [16, 23] meters</a:t>
              </a:r>
            </a:p>
            <a:p>
              <a:pPr algn="l" marL="906790" indent="-302263" lvl="2">
                <a:lnSpc>
                  <a:spcPts val="2940"/>
                </a:lnSpc>
                <a:spcBef>
                  <a:spcPct val="0"/>
                </a:spcBef>
                <a:buFont typeface="Arial"/>
                <a:buChar char="⚬"/>
              </a:pPr>
              <a:r>
                <a:rPr lang="en-US" sz="2100">
                  <a:solidFill>
                    <a:srgbClr val="2E2E2E"/>
                  </a:solidFill>
                  <a:latin typeface="Open Sans"/>
                  <a:ea typeface="Open Sans"/>
                  <a:cs typeface="Open Sans"/>
                  <a:sym typeface="Open Sans"/>
                </a:rPr>
                <a:t>θ ∈ [10°, 120°]</a:t>
              </a:r>
            </a:p>
          </p:txBody>
        </p:sp>
        <p:sp>
          <p:nvSpPr>
            <p:cNvPr name="Freeform 14" id="14"/>
            <p:cNvSpPr/>
            <p:nvPr/>
          </p:nvSpPr>
          <p:spPr>
            <a:xfrm flipH="false" flipV="false" rot="0">
              <a:off x="3827261" y="2108300"/>
              <a:ext cx="2753222" cy="1215386"/>
            </a:xfrm>
            <a:custGeom>
              <a:avLst/>
              <a:gdLst/>
              <a:ahLst/>
              <a:cxnLst/>
              <a:rect r="r" b="b" t="t" l="l"/>
              <a:pathLst>
                <a:path h="1215386" w="2753222">
                  <a:moveTo>
                    <a:pt x="0" y="0"/>
                  </a:moveTo>
                  <a:lnTo>
                    <a:pt x="2753222" y="0"/>
                  </a:lnTo>
                  <a:lnTo>
                    <a:pt x="2753222" y="1215386"/>
                  </a:lnTo>
                  <a:lnTo>
                    <a:pt x="0" y="1215386"/>
                  </a:lnTo>
                  <a:lnTo>
                    <a:pt x="0" y="0"/>
                  </a:lnTo>
                  <a:close/>
                </a:path>
              </a:pathLst>
            </a:custGeom>
            <a:blipFill>
              <a:blip r:embed="rId4"/>
              <a:stretch>
                <a:fillRect l="0" t="0" r="0" b="0"/>
              </a:stretch>
            </a:blipFill>
          </p:spPr>
        </p:sp>
      </p:grpSp>
      <p:sp>
        <p:nvSpPr>
          <p:cNvPr name="TextBox 15" id="15"/>
          <p:cNvSpPr txBox="true"/>
          <p:nvPr/>
        </p:nvSpPr>
        <p:spPr>
          <a:xfrm rot="0">
            <a:off x="1028700" y="7670299"/>
            <a:ext cx="16230600" cy="727709"/>
          </a:xfrm>
          <a:prstGeom prst="rect">
            <a:avLst/>
          </a:prstGeom>
        </p:spPr>
        <p:txBody>
          <a:bodyPr anchor="t" rtlCol="false" tIns="0" lIns="0" bIns="0" rIns="0">
            <a:spAutoFit/>
          </a:bodyPr>
          <a:lstStyle/>
          <a:p>
            <a:pPr algn="l">
              <a:lnSpc>
                <a:spcPts val="2940"/>
              </a:lnSpc>
              <a:spcBef>
                <a:spcPct val="0"/>
              </a:spcBef>
            </a:pPr>
            <a:r>
              <a:rPr lang="en-US" sz="2100">
                <a:solidFill>
                  <a:srgbClr val="2E2E2E"/>
                </a:solidFill>
                <a:latin typeface="Open Sans"/>
                <a:ea typeface="Open Sans"/>
                <a:cs typeface="Open Sans"/>
                <a:sym typeface="Open Sans"/>
              </a:rPr>
              <a:t>This problem is approached as a black-box optimization task where L1 and θ are inputs. Solar irradiation is predicted using a trained emulator, and the best combination is select</a:t>
            </a:r>
            <a:r>
              <a:rPr lang="en-US" sz="2100">
                <a:solidFill>
                  <a:srgbClr val="2E2E2E"/>
                </a:solidFill>
                <a:latin typeface="Open Sans"/>
                <a:ea typeface="Open Sans"/>
                <a:cs typeface="Open Sans"/>
                <a:sym typeface="Open Sans"/>
              </a:rPr>
              <a:t>ed based on the</a:t>
            </a:r>
            <a:r>
              <a:rPr lang="en-US" sz="2100">
                <a:solidFill>
                  <a:srgbClr val="2E2E2E"/>
                </a:solidFill>
                <a:latin typeface="Open Sans"/>
                <a:ea typeface="Open Sans"/>
                <a:cs typeface="Open Sans"/>
                <a:sym typeface="Open Sans"/>
              </a:rPr>
              <a:t> minimum error.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741057"/>
            <a:chOff x="0" y="0"/>
            <a:chExt cx="4274726" cy="195176"/>
          </a:xfrm>
        </p:grpSpPr>
        <p:sp>
          <p:nvSpPr>
            <p:cNvPr name="Freeform 3" id="3"/>
            <p:cNvSpPr/>
            <p:nvPr/>
          </p:nvSpPr>
          <p:spPr>
            <a:xfrm flipH="false" flipV="false" rot="0">
              <a:off x="0" y="0"/>
              <a:ext cx="4274726" cy="195176"/>
            </a:xfrm>
            <a:custGeom>
              <a:avLst/>
              <a:gdLst/>
              <a:ahLst/>
              <a:cxnLst/>
              <a:rect r="r" b="b" t="t" l="l"/>
              <a:pathLst>
                <a:path h="195176" w="4274726">
                  <a:moveTo>
                    <a:pt x="0" y="0"/>
                  </a:moveTo>
                  <a:lnTo>
                    <a:pt x="4274726" y="0"/>
                  </a:lnTo>
                  <a:lnTo>
                    <a:pt x="4274726" y="195176"/>
                  </a:lnTo>
                  <a:lnTo>
                    <a:pt x="0" y="195176"/>
                  </a:lnTo>
                  <a:close/>
                </a:path>
              </a:pathLst>
            </a:custGeom>
            <a:gradFill rotWithShape="true">
              <a:gsLst>
                <a:gs pos="0">
                  <a:srgbClr val="F4806B">
                    <a:alpha val="100000"/>
                  </a:srgbClr>
                </a:gs>
                <a:gs pos="50000">
                  <a:srgbClr val="F4806B">
                    <a:alpha val="100000"/>
                  </a:srgbClr>
                </a:gs>
                <a:gs pos="100000">
                  <a:srgbClr val="FEC383">
                    <a:alpha val="100000"/>
                  </a:srgbClr>
                </a:gs>
              </a:gsLst>
              <a:path path="circle">
                <a:fillToRect l="0" r="100000" t="0" b="100000"/>
              </a:path>
              <a:tileRect r="0" l="-100000" b="0" t="-100000"/>
            </a:gradFill>
          </p:spPr>
        </p:sp>
        <p:sp>
          <p:nvSpPr>
            <p:cNvPr name="TextBox 4" id="4"/>
            <p:cNvSpPr txBox="true"/>
            <p:nvPr/>
          </p:nvSpPr>
          <p:spPr>
            <a:xfrm>
              <a:off x="0" y="-95250"/>
              <a:ext cx="4274726" cy="290426"/>
            </a:xfrm>
            <a:prstGeom prst="rect">
              <a:avLst/>
            </a:prstGeom>
          </p:spPr>
          <p:txBody>
            <a:bodyPr anchor="ctr" rtlCol="false" tIns="50800" lIns="50800" bIns="50800" rIns="50800"/>
            <a:lstStyle/>
            <a:p>
              <a:pPr algn="l">
                <a:lnSpc>
                  <a:spcPts val="3499"/>
                </a:lnSpc>
              </a:pPr>
              <a:r>
                <a:rPr lang="en-US" b="true" sz="2499">
                  <a:solidFill>
                    <a:srgbClr val="000000"/>
                  </a:solidFill>
                  <a:latin typeface="Calibri (MS) Bold"/>
                  <a:ea typeface="Calibri (MS) Bold"/>
                  <a:cs typeface="Calibri (MS) Bold"/>
                  <a:sym typeface="Calibri (MS) Bold"/>
                </a:rPr>
                <a:t>            EMULATOR IN PYTHON</a:t>
              </a:r>
            </a:p>
          </p:txBody>
        </p:sp>
      </p:grpSp>
      <p:grpSp>
        <p:nvGrpSpPr>
          <p:cNvPr name="Group 5" id="5"/>
          <p:cNvGrpSpPr/>
          <p:nvPr/>
        </p:nvGrpSpPr>
        <p:grpSpPr>
          <a:xfrm rot="0">
            <a:off x="1166390" y="1116123"/>
            <a:ext cx="566210" cy="5662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3</a:t>
              </a:r>
            </a:p>
          </p:txBody>
        </p:sp>
      </p:grpSp>
      <p:sp>
        <p:nvSpPr>
          <p:cNvPr name="Freeform 8" id="8"/>
          <p:cNvSpPr/>
          <p:nvPr/>
        </p:nvSpPr>
        <p:spPr>
          <a:xfrm flipH="false" flipV="false" rot="0">
            <a:off x="1732600" y="2244368"/>
            <a:ext cx="3047939" cy="7013932"/>
          </a:xfrm>
          <a:custGeom>
            <a:avLst/>
            <a:gdLst/>
            <a:ahLst/>
            <a:cxnLst/>
            <a:rect r="r" b="b" t="t" l="l"/>
            <a:pathLst>
              <a:path h="7013932" w="3047939">
                <a:moveTo>
                  <a:pt x="0" y="0"/>
                </a:moveTo>
                <a:lnTo>
                  <a:pt x="3047940" y="0"/>
                </a:lnTo>
                <a:lnTo>
                  <a:pt x="3047940" y="7013932"/>
                </a:lnTo>
                <a:lnTo>
                  <a:pt x="0" y="7013932"/>
                </a:lnTo>
                <a:lnTo>
                  <a:pt x="0" y="0"/>
                </a:lnTo>
                <a:close/>
              </a:path>
            </a:pathLst>
          </a:custGeom>
          <a:blipFill>
            <a:blip r:embed="rId2"/>
            <a:stretch>
              <a:fillRect l="0" t="0" r="0" b="0"/>
            </a:stretch>
          </a:blipFill>
        </p:spPr>
      </p:sp>
      <p:sp>
        <p:nvSpPr>
          <p:cNvPr name="TextBox 9" id="9"/>
          <p:cNvSpPr txBox="true"/>
          <p:nvPr/>
        </p:nvSpPr>
        <p:spPr>
          <a:xfrm rot="0">
            <a:off x="5356514" y="6558573"/>
            <a:ext cx="11920106" cy="1842135"/>
          </a:xfrm>
          <a:prstGeom prst="rect">
            <a:avLst/>
          </a:prstGeom>
        </p:spPr>
        <p:txBody>
          <a:bodyPr anchor="t" rtlCol="false" tIns="0" lIns="0" bIns="0" rIns="0">
            <a:spAutoFit/>
          </a:bodyPr>
          <a:lstStyle/>
          <a:p>
            <a:pPr algn="l">
              <a:lnSpc>
                <a:spcPts val="2939"/>
              </a:lnSpc>
            </a:pPr>
            <a:r>
              <a:rPr lang="en-US" sz="2099" i="true" b="true">
                <a:solidFill>
                  <a:srgbClr val="2E2E2E"/>
                </a:solidFill>
                <a:latin typeface="Open Sans Bold Italics"/>
                <a:ea typeface="Open Sans Bold Italics"/>
                <a:cs typeface="Open Sans Bold Italics"/>
                <a:sym typeface="Open Sans Bold Italics"/>
              </a:rPr>
              <a:t>Purpose</a:t>
            </a:r>
          </a:p>
          <a:p>
            <a:pPr algn="l" marL="453388" indent="-226694" lvl="1">
              <a:lnSpc>
                <a:spcPts val="2939"/>
              </a:lnSpc>
              <a:buFont typeface="Arial"/>
              <a:buChar char="•"/>
            </a:pPr>
            <a:r>
              <a:rPr lang="en-US" sz="2099">
                <a:solidFill>
                  <a:srgbClr val="2E2E2E"/>
                </a:solidFill>
                <a:latin typeface="Open Sans"/>
                <a:ea typeface="Open Sans"/>
                <a:cs typeface="Open Sans"/>
                <a:sym typeface="Open Sans"/>
              </a:rPr>
              <a:t>Fast prediction for new L1, θ combinations</a:t>
            </a:r>
          </a:p>
          <a:p>
            <a:pPr algn="l" marL="453388" indent="-226694" lvl="1">
              <a:lnSpc>
                <a:spcPts val="2939"/>
              </a:lnSpc>
              <a:buFont typeface="Arial"/>
              <a:buChar char="•"/>
            </a:pPr>
            <a:r>
              <a:rPr lang="en-US" sz="2099">
                <a:solidFill>
                  <a:srgbClr val="2E2E2E"/>
                </a:solidFill>
                <a:latin typeface="Open Sans"/>
                <a:ea typeface="Open Sans"/>
                <a:cs typeface="Open Sans"/>
                <a:sym typeface="Open Sans"/>
              </a:rPr>
              <a:t>Design exploration without re-running simulations</a:t>
            </a:r>
          </a:p>
          <a:p>
            <a:pPr algn="l" marL="453388" indent="-226694" lvl="1">
              <a:lnSpc>
                <a:spcPts val="2939"/>
              </a:lnSpc>
              <a:buFont typeface="Arial"/>
              <a:buChar char="•"/>
            </a:pPr>
            <a:r>
              <a:rPr lang="en-US" sz="2099">
                <a:solidFill>
                  <a:srgbClr val="2E2E2E"/>
                </a:solidFill>
                <a:latin typeface="Open Sans"/>
                <a:ea typeface="Open Sans"/>
                <a:cs typeface="Open Sans"/>
                <a:sym typeface="Open Sans"/>
              </a:rPr>
              <a:t>Speed up optimization routines</a:t>
            </a:r>
          </a:p>
          <a:p>
            <a:pPr algn="l" marL="453388" indent="-226694" lvl="1">
              <a:lnSpc>
                <a:spcPts val="2939"/>
              </a:lnSpc>
              <a:buFont typeface="Arial"/>
              <a:buChar char="•"/>
            </a:pPr>
            <a:r>
              <a:rPr lang="en-US" sz="2099">
                <a:solidFill>
                  <a:srgbClr val="2E2E2E"/>
                </a:solidFill>
                <a:latin typeface="Open Sans"/>
                <a:ea typeface="Open Sans"/>
                <a:cs typeface="Open Sans"/>
                <a:sym typeface="Open Sans"/>
              </a:rPr>
              <a:t>Find the best polynominal that fits well based on the original data</a:t>
            </a:r>
          </a:p>
        </p:txBody>
      </p:sp>
      <p:grpSp>
        <p:nvGrpSpPr>
          <p:cNvPr name="Group 10" id="10"/>
          <p:cNvGrpSpPr/>
          <p:nvPr/>
        </p:nvGrpSpPr>
        <p:grpSpPr>
          <a:xfrm rot="0">
            <a:off x="5373834" y="4850196"/>
            <a:ext cx="11866453" cy="1578495"/>
            <a:chOff x="0" y="0"/>
            <a:chExt cx="3125321" cy="415871"/>
          </a:xfrm>
        </p:grpSpPr>
        <p:sp>
          <p:nvSpPr>
            <p:cNvPr name="Freeform 11" id="11"/>
            <p:cNvSpPr/>
            <p:nvPr/>
          </p:nvSpPr>
          <p:spPr>
            <a:xfrm flipH="false" flipV="false" rot="0">
              <a:off x="0" y="0"/>
              <a:ext cx="3125321" cy="415871"/>
            </a:xfrm>
            <a:custGeom>
              <a:avLst/>
              <a:gdLst/>
              <a:ahLst/>
              <a:cxnLst/>
              <a:rect r="r" b="b" t="t" l="l"/>
              <a:pathLst>
                <a:path h="415871" w="3125321">
                  <a:moveTo>
                    <a:pt x="3125321" y="15658"/>
                  </a:moveTo>
                  <a:lnTo>
                    <a:pt x="3125321" y="400213"/>
                  </a:lnTo>
                  <a:cubicBezTo>
                    <a:pt x="3125321" y="404366"/>
                    <a:pt x="3123671" y="408348"/>
                    <a:pt x="3120735" y="411285"/>
                  </a:cubicBezTo>
                  <a:cubicBezTo>
                    <a:pt x="3117798" y="414221"/>
                    <a:pt x="3113816" y="415871"/>
                    <a:pt x="3109663" y="415871"/>
                  </a:cubicBezTo>
                  <a:lnTo>
                    <a:pt x="15658" y="415871"/>
                  </a:lnTo>
                  <a:cubicBezTo>
                    <a:pt x="11505" y="415871"/>
                    <a:pt x="7523" y="414221"/>
                    <a:pt x="4586" y="411285"/>
                  </a:cubicBezTo>
                  <a:cubicBezTo>
                    <a:pt x="1650" y="408348"/>
                    <a:pt x="0" y="404366"/>
                    <a:pt x="0" y="400213"/>
                  </a:cubicBezTo>
                  <a:lnTo>
                    <a:pt x="0" y="15658"/>
                  </a:lnTo>
                  <a:cubicBezTo>
                    <a:pt x="0" y="11505"/>
                    <a:pt x="1650" y="7523"/>
                    <a:pt x="4586" y="4586"/>
                  </a:cubicBezTo>
                  <a:cubicBezTo>
                    <a:pt x="7523" y="1650"/>
                    <a:pt x="11505" y="0"/>
                    <a:pt x="15658" y="0"/>
                  </a:cubicBezTo>
                  <a:lnTo>
                    <a:pt x="3109663" y="0"/>
                  </a:lnTo>
                  <a:cubicBezTo>
                    <a:pt x="3118311" y="0"/>
                    <a:pt x="3125321" y="7010"/>
                    <a:pt x="3125321" y="15658"/>
                  </a:cubicBezTo>
                  <a:close/>
                </a:path>
              </a:pathLst>
            </a:custGeom>
            <a:solidFill>
              <a:srgbClr val="E06049"/>
            </a:solidFill>
          </p:spPr>
        </p:sp>
        <p:sp>
          <p:nvSpPr>
            <p:cNvPr name="TextBox 12" id="12"/>
            <p:cNvSpPr txBox="true"/>
            <p:nvPr/>
          </p:nvSpPr>
          <p:spPr>
            <a:xfrm>
              <a:off x="0" y="-28575"/>
              <a:ext cx="3125321" cy="444446"/>
            </a:xfrm>
            <a:prstGeom prst="rect">
              <a:avLst/>
            </a:prstGeom>
          </p:spPr>
          <p:txBody>
            <a:bodyPr anchor="ctr" rtlCol="false" tIns="50800" lIns="50800" bIns="50800" rIns="50800"/>
            <a:lstStyle/>
            <a:p>
              <a:pPr algn="ctr">
                <a:lnSpc>
                  <a:spcPts val="2520"/>
                </a:lnSpc>
              </a:pPr>
              <a:r>
                <a:rPr lang="en-US" b="true" sz="1800">
                  <a:solidFill>
                    <a:srgbClr val="000000"/>
                  </a:solidFill>
                  <a:latin typeface="Open Sans Bold"/>
                  <a:ea typeface="Open Sans Bold"/>
                  <a:cs typeface="Open Sans Bold"/>
                  <a:sym typeface="Open Sans Bold"/>
                </a:rPr>
                <a:t>THE MAIN PURPOSE </a:t>
              </a:r>
              <a:r>
                <a:rPr lang="en-US" sz="1800">
                  <a:solidFill>
                    <a:srgbClr val="000000"/>
                  </a:solidFill>
                  <a:latin typeface="Open Sans"/>
                  <a:ea typeface="Open Sans"/>
                  <a:cs typeface="Open Sans"/>
                  <a:sym typeface="Open Sans"/>
                </a:rPr>
                <a:t> </a:t>
              </a:r>
            </a:p>
            <a:p>
              <a:pPr algn="ctr">
                <a:lnSpc>
                  <a:spcPts val="2520"/>
                </a:lnSpc>
              </a:pPr>
              <a:r>
                <a:rPr lang="en-US" sz="1800">
                  <a:solidFill>
                    <a:srgbClr val="000000"/>
                  </a:solidFill>
                  <a:latin typeface="Open Sans"/>
                  <a:ea typeface="Open Sans"/>
                  <a:cs typeface="Open Sans"/>
                  <a:sym typeface="Open Sans"/>
                </a:rPr>
                <a:t>to find a polynomial surface (which has an equation) that fitsthe best to the original dataset so the values between the original dataset that was not calulated can be predicted and interpolated with the higher precision and ther is no need for iterating and modeling the builidng for all the values</a:t>
              </a:r>
            </a:p>
          </p:txBody>
        </p:sp>
      </p:grpSp>
      <p:sp>
        <p:nvSpPr>
          <p:cNvPr name="TextBox 13" id="13"/>
          <p:cNvSpPr txBox="true"/>
          <p:nvPr/>
        </p:nvSpPr>
        <p:spPr>
          <a:xfrm rot="0">
            <a:off x="16847902" y="9324975"/>
            <a:ext cx="152400" cy="180975"/>
          </a:xfrm>
          <a:prstGeom prst="rect">
            <a:avLst/>
          </a:prstGeom>
        </p:spPr>
        <p:txBody>
          <a:bodyPr anchor="t" rtlCol="false" tIns="0" lIns="0" bIns="0" rIns="0" wrap="none">
            <a:spAutoFit/>
          </a:bodyPr>
          <a:lstStyle/>
          <a:p>
            <a:pPr algn="r">
              <a:lnSpc>
                <a:spcPts val="2520"/>
              </a:lnSpc>
              <a:spcBef>
                <a:spcPct val="0"/>
              </a:spcBef>
            </a:pPr>
            <a:r>
              <a:rPr lang="en-US" b="true" sz="1800">
                <a:solidFill>
                  <a:srgbClr val="2E2E2E"/>
                </a:solidFill>
                <a:latin typeface="Open Sans Bold"/>
                <a:ea typeface="Open Sans Bold"/>
                <a:cs typeface="Open Sans Bold"/>
                <a:sym typeface="Open Sans Bold"/>
              </a:rPr>
              <a:t>PAGE 9</a:t>
            </a:r>
          </a:p>
        </p:txBody>
      </p:sp>
      <p:sp>
        <p:nvSpPr>
          <p:cNvPr name="TextBox 14" id="14"/>
          <p:cNvSpPr txBox="true"/>
          <p:nvPr/>
        </p:nvSpPr>
        <p:spPr>
          <a:xfrm rot="0">
            <a:off x="5391154" y="2382888"/>
            <a:ext cx="11885466" cy="2213610"/>
          </a:xfrm>
          <a:prstGeom prst="rect">
            <a:avLst/>
          </a:prstGeom>
        </p:spPr>
        <p:txBody>
          <a:bodyPr anchor="t" rtlCol="false" tIns="0" lIns="0" bIns="0" rIns="0">
            <a:spAutoFit/>
          </a:bodyPr>
          <a:lstStyle/>
          <a:p>
            <a:pPr algn="l" marL="453388" indent="-226694" lvl="1">
              <a:lnSpc>
                <a:spcPts val="2939"/>
              </a:lnSpc>
              <a:buFont typeface="Arial"/>
              <a:buChar char="•"/>
            </a:pPr>
            <a:r>
              <a:rPr lang="en-US" sz="2099">
                <a:solidFill>
                  <a:srgbClr val="2E2E2E"/>
                </a:solidFill>
                <a:latin typeface="Open Sans"/>
                <a:ea typeface="Open Sans"/>
                <a:cs typeface="Open Sans"/>
                <a:sym typeface="Open Sans"/>
              </a:rPr>
              <a:t>Emulator replaces slow simulations with fast prediction.</a:t>
            </a:r>
          </a:p>
          <a:p>
            <a:pPr algn="l" marL="453388" indent="-226694" lvl="1">
              <a:lnSpc>
                <a:spcPts val="2939"/>
              </a:lnSpc>
              <a:buFont typeface="Arial"/>
              <a:buChar char="•"/>
            </a:pPr>
            <a:r>
              <a:rPr lang="en-US" sz="2099">
                <a:solidFill>
                  <a:srgbClr val="2E2E2E"/>
                </a:solidFill>
                <a:latin typeface="Open Sans"/>
                <a:ea typeface="Open Sans"/>
                <a:cs typeface="Open Sans"/>
                <a:sym typeface="Open Sans"/>
              </a:rPr>
              <a:t>Trained on 96 configurations (L1, θ) with Ladybug results.</a:t>
            </a:r>
          </a:p>
          <a:p>
            <a:pPr algn="l" marL="453388" indent="-226694" lvl="1">
              <a:lnSpc>
                <a:spcPts val="2939"/>
              </a:lnSpc>
              <a:buFont typeface="Arial"/>
              <a:buChar char="•"/>
            </a:pPr>
            <a:r>
              <a:rPr lang="en-US" sz="2099">
                <a:solidFill>
                  <a:srgbClr val="2E2E2E"/>
                </a:solidFill>
                <a:latin typeface="Open Sans"/>
                <a:ea typeface="Open Sans"/>
                <a:cs typeface="Open Sans"/>
                <a:sym typeface="Open Sans"/>
              </a:rPr>
              <a:t>Predicts total solar irradiation (including walls, roof, and floor).</a:t>
            </a:r>
          </a:p>
          <a:p>
            <a:pPr algn="l" marL="453388" indent="-226694" lvl="1">
              <a:lnSpc>
                <a:spcPts val="2939"/>
              </a:lnSpc>
              <a:buFont typeface="Arial"/>
              <a:buChar char="•"/>
            </a:pPr>
            <a:r>
              <a:rPr lang="en-US" sz="2099">
                <a:solidFill>
                  <a:srgbClr val="2E2E2E"/>
                </a:solidFill>
                <a:latin typeface="Open Sans"/>
                <a:ea typeface="Open Sans"/>
                <a:cs typeface="Open Sans"/>
                <a:sym typeface="Open Sans"/>
              </a:rPr>
              <a:t>Key inputs:</a:t>
            </a:r>
          </a:p>
          <a:p>
            <a:pPr algn="l" marL="906777" indent="-302259" lvl="2">
              <a:lnSpc>
                <a:spcPts val="2939"/>
              </a:lnSpc>
              <a:buFont typeface="Arial"/>
              <a:buChar char="⚬"/>
            </a:pPr>
            <a:r>
              <a:rPr lang="en-US" sz="2099">
                <a:solidFill>
                  <a:srgbClr val="2E2E2E"/>
                </a:solidFill>
                <a:latin typeface="Open Sans"/>
                <a:ea typeface="Open Sans"/>
                <a:cs typeface="Open Sans"/>
                <a:sym typeface="Open Sans"/>
              </a:rPr>
              <a:t>L1 = pentagon edge (m)</a:t>
            </a:r>
          </a:p>
          <a:p>
            <a:pPr algn="l" marL="906777" indent="-302259" lvl="2">
              <a:lnSpc>
                <a:spcPts val="2939"/>
              </a:lnSpc>
              <a:buFont typeface="Arial"/>
              <a:buChar char="⚬"/>
            </a:pPr>
            <a:r>
              <a:rPr lang="en-US" sz="2099">
                <a:solidFill>
                  <a:srgbClr val="2E2E2E"/>
                </a:solidFill>
                <a:latin typeface="Open Sans"/>
                <a:ea typeface="Open Sans"/>
                <a:cs typeface="Open Sans"/>
                <a:sym typeface="Open Sans"/>
              </a:rPr>
              <a:t>θ = floor rotation (°)</a:t>
            </a:r>
          </a:p>
        </p:txBody>
      </p:sp>
      <p:sp>
        <p:nvSpPr>
          <p:cNvPr name="TextBox 15" id="15"/>
          <p:cNvSpPr txBox="true"/>
          <p:nvPr/>
        </p:nvSpPr>
        <p:spPr>
          <a:xfrm rot="0">
            <a:off x="5373834" y="8530591"/>
            <a:ext cx="11885466" cy="727709"/>
          </a:xfrm>
          <a:prstGeom prst="rect">
            <a:avLst/>
          </a:prstGeom>
        </p:spPr>
        <p:txBody>
          <a:bodyPr anchor="t" rtlCol="false" tIns="0" lIns="0" bIns="0" rIns="0">
            <a:spAutoFit/>
          </a:bodyPr>
          <a:lstStyle/>
          <a:p>
            <a:pPr algn="l">
              <a:lnSpc>
                <a:spcPts val="2940"/>
              </a:lnSpc>
              <a:spcBef>
                <a:spcPct val="0"/>
              </a:spcBef>
            </a:pPr>
            <a:r>
              <a:rPr lang="en-US" sz="2100">
                <a:solidFill>
                  <a:srgbClr val="2E2E2E"/>
                </a:solidFill>
                <a:latin typeface="Open Sans"/>
                <a:ea typeface="Open Sans"/>
                <a:cs typeface="Open Sans"/>
                <a:sym typeface="Open Sans"/>
              </a:rPr>
              <a:t>The emulator bridges parametric modeling, simulation, and data-driven prediction, supporting real-time performance evalu</a:t>
            </a:r>
            <a:r>
              <a:rPr lang="en-US" sz="2100">
                <a:solidFill>
                  <a:srgbClr val="2E2E2E"/>
                </a:solidFill>
                <a:latin typeface="Open Sans"/>
                <a:ea typeface="Open Sans"/>
                <a:cs typeface="Open Sans"/>
                <a:sym typeface="Open Sans"/>
              </a:rPr>
              <a:t>at</a:t>
            </a:r>
            <a:r>
              <a:rPr lang="en-US" sz="2100">
                <a:solidFill>
                  <a:srgbClr val="2E2E2E"/>
                </a:solidFill>
                <a:latin typeface="Open Sans"/>
                <a:ea typeface="Open Sans"/>
                <a:cs typeface="Open Sans"/>
                <a:sym typeface="Open Sans"/>
              </a:rPr>
              <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DAGxiNxnHYQ</dc:identifier>
  <dcterms:modified xsi:type="dcterms:W3CDTF">2011-08-01T06:04:30Z</dcterms:modified>
  <cp:revision>1</cp:revision>
  <dc:title>Presentation - Turning Torso</dc:title>
</cp:coreProperties>
</file>